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9"/>
  </p:notesMasterIdLst>
  <p:sldIdLst>
    <p:sldId id="941" r:id="rId2"/>
    <p:sldId id="940" r:id="rId3"/>
    <p:sldId id="918" r:id="rId4"/>
    <p:sldId id="893" r:id="rId5"/>
    <p:sldId id="832" r:id="rId6"/>
    <p:sldId id="917" r:id="rId7"/>
    <p:sldId id="914" r:id="rId8"/>
    <p:sldId id="935" r:id="rId9"/>
    <p:sldId id="936" r:id="rId10"/>
    <p:sldId id="833" r:id="rId11"/>
    <p:sldId id="890" r:id="rId12"/>
    <p:sldId id="834" r:id="rId13"/>
    <p:sldId id="835" r:id="rId14"/>
    <p:sldId id="839" r:id="rId15"/>
    <p:sldId id="836" r:id="rId16"/>
    <p:sldId id="837" r:id="rId17"/>
    <p:sldId id="838" r:id="rId18"/>
    <p:sldId id="840" r:id="rId19"/>
    <p:sldId id="846" r:id="rId20"/>
    <p:sldId id="847" r:id="rId21"/>
    <p:sldId id="859" r:id="rId22"/>
    <p:sldId id="902" r:id="rId23"/>
    <p:sldId id="860" r:id="rId24"/>
    <p:sldId id="924" r:id="rId25"/>
    <p:sldId id="925" r:id="rId26"/>
    <p:sldId id="926" r:id="rId27"/>
    <p:sldId id="927" r:id="rId28"/>
    <p:sldId id="928" r:id="rId29"/>
    <p:sldId id="929" r:id="rId30"/>
    <p:sldId id="930" r:id="rId31"/>
    <p:sldId id="931" r:id="rId32"/>
    <p:sldId id="932" r:id="rId33"/>
    <p:sldId id="863" r:id="rId34"/>
    <p:sldId id="873" r:id="rId35"/>
    <p:sldId id="881" r:id="rId36"/>
    <p:sldId id="874" r:id="rId37"/>
    <p:sldId id="851" r:id="rId38"/>
    <p:sldId id="852" r:id="rId39"/>
    <p:sldId id="853" r:id="rId40"/>
    <p:sldId id="856" r:id="rId41"/>
    <p:sldId id="857" r:id="rId42"/>
    <p:sldId id="854" r:id="rId43"/>
    <p:sldId id="855" r:id="rId44"/>
    <p:sldId id="896" r:id="rId45"/>
    <p:sldId id="912" r:id="rId46"/>
    <p:sldId id="913" r:id="rId47"/>
    <p:sldId id="899" r:id="rId48"/>
    <p:sldId id="898" r:id="rId49"/>
    <p:sldId id="861" r:id="rId50"/>
    <p:sldId id="864" r:id="rId51"/>
    <p:sldId id="866" r:id="rId52"/>
    <p:sldId id="705" r:id="rId53"/>
    <p:sldId id="850" r:id="rId54"/>
    <p:sldId id="735" r:id="rId55"/>
    <p:sldId id="865" r:id="rId56"/>
    <p:sldId id="885" r:id="rId57"/>
    <p:sldId id="882" r:id="rId58"/>
    <p:sldId id="848" r:id="rId59"/>
    <p:sldId id="845" r:id="rId60"/>
    <p:sldId id="871" r:id="rId61"/>
    <p:sldId id="870" r:id="rId62"/>
    <p:sldId id="875" r:id="rId63"/>
    <p:sldId id="903" r:id="rId64"/>
    <p:sldId id="909" r:id="rId65"/>
    <p:sldId id="907" r:id="rId66"/>
    <p:sldId id="908" r:id="rId67"/>
    <p:sldId id="910" r:id="rId68"/>
    <p:sldId id="911" r:id="rId69"/>
    <p:sldId id="937" r:id="rId70"/>
    <p:sldId id="938" r:id="rId71"/>
    <p:sldId id="939" r:id="rId72"/>
    <p:sldId id="812" r:id="rId73"/>
    <p:sldId id="813" r:id="rId74"/>
    <p:sldId id="814" r:id="rId75"/>
    <p:sldId id="815" r:id="rId76"/>
    <p:sldId id="891" r:id="rId77"/>
    <p:sldId id="878" r:id="rId78"/>
    <p:sldId id="922" r:id="rId79"/>
    <p:sldId id="921" r:id="rId80"/>
    <p:sldId id="923" r:id="rId81"/>
    <p:sldId id="831" r:id="rId82"/>
    <p:sldId id="904" r:id="rId83"/>
    <p:sldId id="906" r:id="rId84"/>
    <p:sldId id="880" r:id="rId85"/>
    <p:sldId id="821" r:id="rId86"/>
    <p:sldId id="820" r:id="rId87"/>
    <p:sldId id="876" r:id="rId88"/>
  </p:sldIdLst>
  <p:sldSz cx="9144000" cy="6858000" type="screen4x3"/>
  <p:notesSz cx="6858000" cy="9144000"/>
  <p:embeddedFontLst>
    <p:embeddedFont>
      <p:font typeface="Cheltenhm BdItHd BT" panose="02040703050705090403" pitchFamily="18" charset="0"/>
      <p:regular r:id="rId90"/>
    </p:embeddedFont>
    <p:embeddedFont>
      <p:font typeface="Cheltenhm BdHd BT" panose="02040703050705020403" pitchFamily="18" charset="0"/>
      <p:regular r:id="rId91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7878"/>
    <a:srgbClr val="CCFFCC"/>
    <a:srgbClr val="FF99CC"/>
    <a:srgbClr val="FFFFFF"/>
    <a:srgbClr val="FFFF99"/>
    <a:srgbClr val="99FF66"/>
    <a:srgbClr val="FF5050"/>
    <a:srgbClr val="FF0101"/>
    <a:srgbClr val="A50021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615" autoAdjust="0"/>
    <p:restoredTop sz="86379" autoAdjust="0"/>
  </p:normalViewPr>
  <p:slideViewPr>
    <p:cSldViewPr snapToGrid="0">
      <p:cViewPr varScale="1">
        <p:scale>
          <a:sx n="94" d="100"/>
          <a:sy n="94" d="100"/>
        </p:scale>
        <p:origin x="741" y="4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07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font" Target="fonts/font1.fntdata"/><Relationship Id="rId95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051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51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51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51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051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30C4A4F-4FDB-4476-8E43-8AFADDAA76E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5128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9A0B9A4-26A0-484A-B22B-6A9ADCCC8B44}" type="slidenum">
              <a:rPr lang="en-US" smtClean="0"/>
              <a:pPr/>
              <a:t>49</a:t>
            </a:fld>
            <a:endParaRPr lang="en-US" smtClean="0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9A0B9A4-26A0-484A-B22B-6A9ADCCC8B44}" type="slidenum">
              <a:rPr lang="en-US" smtClean="0"/>
              <a:pPr/>
              <a:t>50</a:t>
            </a:fld>
            <a:endParaRPr lang="en-US" smtClean="0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E5E4075-0B52-4E99-B7E0-E8A24809EDF5}" type="slidenum">
              <a:rPr lang="en-US" smtClean="0"/>
              <a:pPr/>
              <a:t>59</a:t>
            </a:fld>
            <a:endParaRPr lang="en-US" smtClean="0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85455ED-7CA6-4D15-8064-E7192D448F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97EE68D-7FB9-43B5-A2C1-A8904FF4B4A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7"/>
            <a:ext cx="2057400" cy="6430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7"/>
            <a:ext cx="6019800" cy="6430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5B3A57D-C169-4004-89F3-F816B1E40C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E64E31F-C093-4FDF-8B35-CB4205B094C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61A5A72-037A-45AD-B641-C7869968764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4B9DA86-9468-47B7-9FEA-2D01774029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C10FC52-3B80-4438-A1AD-1E53E037F45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F965277-4CF5-43AC-9F49-043F646C5D0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41916A9-5D63-41C8-A2FE-81B8D443A4C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FE4C61E-F407-4D54-A67B-3A350C103B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A6B93FD-725B-4AF8-AA40-9F30A1CFDB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100000">
              <a:srgbClr val="000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9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49"/>
            <a:ext cx="2133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53DD7551-992F-46A6-9F54-0F3B581DB19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9pPr>
    </p:titleStyle>
    <p:bodyStyle>
      <a:lvl1pPr marL="342900" indent="-342900" algn="l" rtl="0" fontAlgn="base">
        <a:spcBef>
          <a:spcPct val="30000"/>
        </a:spcBef>
        <a:spcAft>
          <a:spcPct val="2000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30000"/>
        </a:spcBef>
        <a:spcAft>
          <a:spcPct val="20000"/>
        </a:spcAft>
        <a:buChar char=" "/>
        <a:defRPr sz="2800">
          <a:solidFill>
            <a:schemeClr val="bg1"/>
          </a:solidFill>
          <a:latin typeface="+mn-lt"/>
        </a:defRPr>
      </a:lvl2pPr>
      <a:lvl3pPr marL="1143000" indent="-228600" algn="l" rtl="0" fontAlgn="base">
        <a:spcBef>
          <a:spcPct val="30000"/>
        </a:spcBef>
        <a:spcAft>
          <a:spcPct val="20000"/>
        </a:spcAft>
        <a:buChar char=" "/>
        <a:defRPr sz="2800">
          <a:solidFill>
            <a:schemeClr val="bg1"/>
          </a:solidFill>
          <a:latin typeface="+mn-lt"/>
        </a:defRPr>
      </a:lvl3pPr>
      <a:lvl4pPr marL="1600200" indent="-228600" algn="l" rtl="0" fontAlgn="base">
        <a:spcBef>
          <a:spcPct val="30000"/>
        </a:spcBef>
        <a:spcAft>
          <a:spcPct val="20000"/>
        </a:spcAft>
        <a:buChar char=" "/>
        <a:defRPr sz="2800">
          <a:solidFill>
            <a:schemeClr val="bg1"/>
          </a:solidFill>
          <a:latin typeface="+mn-lt"/>
        </a:defRPr>
      </a:lvl4pPr>
      <a:lvl5pPr marL="2057400" indent="-228600" algn="l" rtl="0" fontAlgn="base">
        <a:spcBef>
          <a:spcPct val="30000"/>
        </a:spcBef>
        <a:spcAft>
          <a:spcPct val="20000"/>
        </a:spcAft>
        <a:buChar char=" "/>
        <a:defRPr sz="28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30000"/>
        </a:spcBef>
        <a:spcAft>
          <a:spcPct val="20000"/>
        </a:spcAft>
        <a:buChar char=" "/>
        <a:defRPr sz="28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30000"/>
        </a:spcBef>
        <a:spcAft>
          <a:spcPct val="20000"/>
        </a:spcAft>
        <a:buChar char=" "/>
        <a:defRPr sz="28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30000"/>
        </a:spcBef>
        <a:spcAft>
          <a:spcPct val="20000"/>
        </a:spcAft>
        <a:buChar char=" "/>
        <a:defRPr sz="28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30000"/>
        </a:spcBef>
        <a:spcAft>
          <a:spcPct val="20000"/>
        </a:spcAft>
        <a:buChar char=" "/>
        <a:defRPr sz="28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Three Days of the Good Parts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Douglas Crockford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937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Advertising.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99"/>
                </a:solidFill>
              </a:rPr>
              <a:t>Tobacco.</a:t>
            </a:r>
            <a:endParaRPr lang="en-US" dirty="0">
              <a:solidFill>
                <a:srgbClr val="FFFF99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Computer Programs.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most complicated things people make.</a:t>
            </a: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Artificial Intelligence.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Programming Language.</a:t>
            </a: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Perfection.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Hunters and Gatherers.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Programming uses </a:t>
            </a:r>
            <a:br>
              <a:rPr lang="en-US" dirty="0" smtClean="0"/>
            </a:br>
            <a:r>
              <a:rPr lang="en-US" dirty="0" smtClean="0"/>
              <a:t>Head and Gut.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 anchor="ctr"/>
          <a:lstStyle/>
          <a:p>
            <a:r>
              <a:rPr lang="en-US" dirty="0" smtClean="0"/>
              <a:t>Tradeoffs.</a:t>
            </a: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JavaScript.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Good Parts.</a:t>
            </a:r>
          </a:p>
          <a:p>
            <a:r>
              <a:rPr lang="en-US" dirty="0" smtClean="0"/>
              <a:t>Bad Parts.</a:t>
            </a: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05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JSLint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8505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JSLint</a:t>
            </a:r>
            <a:r>
              <a:rPr lang="en-US" dirty="0"/>
              <a:t> defines a professional subset of JavaScript.</a:t>
            </a:r>
          </a:p>
          <a:p>
            <a:r>
              <a:rPr lang="en-US" b="1" dirty="0" smtClean="0">
                <a:latin typeface="Courier New" pitchFamily="49" charset="0"/>
              </a:rPr>
              <a:t>http</a:t>
            </a:r>
            <a:r>
              <a:rPr lang="en-US" b="1" dirty="0">
                <a:latin typeface="Courier New" pitchFamily="49" charset="0"/>
              </a:rPr>
              <a:t>://www.JSLint.com/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"/>
            <a:ext cx="8229600" cy="6537960"/>
          </a:xfrm>
        </p:spPr>
        <p:txBody>
          <a:bodyPr anchor="ctr"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US" u="sng" dirty="0" smtClean="0"/>
              <a:t>The First Day</a:t>
            </a:r>
          </a:p>
          <a:p>
            <a:r>
              <a:rPr lang="en-US" dirty="0" smtClean="0"/>
              <a:t>Programming Style and Your Brain</a:t>
            </a:r>
          </a:p>
          <a:p>
            <a:r>
              <a:rPr lang="en-US" dirty="0" smtClean="0"/>
              <a:t>And Then There Was JavaScript</a:t>
            </a:r>
          </a:p>
          <a:p>
            <a:r>
              <a:rPr lang="en-US" dirty="0" smtClean="0"/>
              <a:t>Function the Ultimate</a:t>
            </a:r>
          </a:p>
          <a:p>
            <a:r>
              <a:rPr lang="en-US" dirty="0" smtClean="0"/>
              <a:t>The Metamorphosis of Ajax</a:t>
            </a:r>
          </a:p>
          <a:p>
            <a:r>
              <a:rPr lang="en-US" dirty="0" smtClean="0"/>
              <a:t>ES5: The New Parts</a:t>
            </a:r>
          </a:p>
          <a:p>
            <a:pPr marL="0" indent="0" algn="ctr">
              <a:buNone/>
            </a:pPr>
            <a:r>
              <a:rPr lang="en-US" u="sng" dirty="0" smtClean="0"/>
              <a:t>The Second Day</a:t>
            </a:r>
          </a:p>
          <a:p>
            <a:r>
              <a:rPr lang="en-US" dirty="0" smtClean="0"/>
              <a:t>Fun with Functions</a:t>
            </a:r>
          </a:p>
          <a:p>
            <a:pPr marL="0" indent="0" algn="ctr">
              <a:buNone/>
            </a:pPr>
            <a:r>
              <a:rPr lang="en-US" u="sng" dirty="0" smtClean="0"/>
              <a:t>The Third Day</a:t>
            </a:r>
          </a:p>
          <a:p>
            <a:r>
              <a:rPr lang="en-US" dirty="0" smtClean="0"/>
              <a:t>Fun with Functions</a:t>
            </a:r>
          </a:p>
          <a:p>
            <a:r>
              <a:rPr lang="en-US" dirty="0" smtClean="0"/>
              <a:t>Principles of Security</a:t>
            </a:r>
          </a:p>
          <a:p>
            <a:r>
              <a:rPr lang="en-US" dirty="0" smtClean="0"/>
              <a:t>Managing </a:t>
            </a:r>
            <a:r>
              <a:rPr lang="en-US" dirty="0" err="1" smtClean="0"/>
              <a:t>Asynchronicity</a:t>
            </a:r>
            <a:endParaRPr lang="en-US" dirty="0" smtClean="0"/>
          </a:p>
          <a:p>
            <a:r>
              <a:rPr lang="en-US" dirty="0" smtClean="0"/>
              <a:t>The Better Parts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6625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8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9600"/>
              <a:t>WARNING!</a:t>
            </a:r>
          </a:p>
        </p:txBody>
      </p:sp>
      <p:sp>
        <p:nvSpPr>
          <p:cNvPr id="68608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4800"/>
              <a:t>JSLint will hurt your feelings.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Left or Right?</a:t>
            </a:r>
            <a:endParaRPr lang="en-US" dirty="0"/>
          </a:p>
        </p:txBody>
      </p:sp>
      <p:sp>
        <p:nvSpPr>
          <p:cNvPr id="61849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4000" dirty="0"/>
              <a:t>block</a:t>
            </a:r>
          </a:p>
          <a:p>
            <a:pPr>
              <a:buFontTx/>
              <a:buNone/>
            </a:pPr>
            <a:r>
              <a:rPr lang="en-US" sz="4000" b="1" dirty="0">
                <a:latin typeface="Courier New" pitchFamily="49" charset="0"/>
              </a:rPr>
              <a:t>{</a:t>
            </a:r>
          </a:p>
          <a:p>
            <a:pPr>
              <a:buFontTx/>
              <a:buNone/>
            </a:pPr>
            <a:r>
              <a:rPr lang="en-US" sz="4000" b="1" dirty="0">
                <a:latin typeface="Courier New" pitchFamily="49" charset="0"/>
              </a:rPr>
              <a:t>    ....</a:t>
            </a:r>
          </a:p>
          <a:p>
            <a:pPr>
              <a:buFontTx/>
              <a:buNone/>
            </a:pPr>
            <a:r>
              <a:rPr lang="en-US" sz="4000" b="1" dirty="0">
                <a:latin typeface="Courier New" pitchFamily="49" charset="0"/>
              </a:rPr>
              <a:t>}</a:t>
            </a:r>
          </a:p>
          <a:p>
            <a:endParaRPr lang="en-US" b="1" dirty="0">
              <a:latin typeface="Courier New" pitchFamily="49" charset="0"/>
            </a:endParaRPr>
          </a:p>
        </p:txBody>
      </p:sp>
      <p:sp>
        <p:nvSpPr>
          <p:cNvPr id="618500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4000" dirty="0"/>
              <a:t>block </a:t>
            </a:r>
            <a:r>
              <a:rPr lang="en-US" sz="4000" b="1" dirty="0">
                <a:latin typeface="Courier New" pitchFamily="49" charset="0"/>
              </a:rPr>
              <a:t>{</a:t>
            </a:r>
          </a:p>
          <a:p>
            <a:pPr>
              <a:buFontTx/>
              <a:buNone/>
            </a:pPr>
            <a:r>
              <a:rPr lang="en-US" sz="4000" b="1" dirty="0">
                <a:latin typeface="Courier New" pitchFamily="49" charset="0"/>
              </a:rPr>
              <a:t>    ....</a:t>
            </a:r>
          </a:p>
          <a:p>
            <a:pPr>
              <a:buFontTx/>
              <a:buNone/>
            </a:pPr>
            <a:r>
              <a:rPr lang="en-US" sz="4000" b="1" dirty="0">
                <a:latin typeface="Courier New" pitchFamily="49" charset="0"/>
              </a:rPr>
              <a:t>}</a:t>
            </a:r>
          </a:p>
          <a:p>
            <a:pPr>
              <a:buFontTx/>
              <a:buNone/>
            </a:pPr>
            <a:endParaRPr lang="en-US" b="1" dirty="0">
              <a:latin typeface="Courier New" pitchFamily="49" charset="0"/>
            </a:endParaRPr>
          </a:p>
          <a:p>
            <a:endParaRPr lang="en-US" b="1" dirty="0">
              <a:latin typeface="Courier New" pitchFamily="49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Left or Right?</a:t>
            </a:r>
            <a:endParaRPr lang="en-US" dirty="0"/>
          </a:p>
        </p:txBody>
      </p:sp>
      <p:sp>
        <p:nvSpPr>
          <p:cNvPr id="61849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4000" dirty="0"/>
              <a:t>block</a:t>
            </a:r>
          </a:p>
          <a:p>
            <a:pPr>
              <a:buFontTx/>
              <a:buNone/>
            </a:pPr>
            <a:r>
              <a:rPr lang="en-US" sz="4000" b="1" dirty="0">
                <a:latin typeface="Courier New" pitchFamily="49" charset="0"/>
              </a:rPr>
              <a:t>{</a:t>
            </a:r>
          </a:p>
          <a:p>
            <a:pPr>
              <a:buFontTx/>
              <a:buNone/>
            </a:pPr>
            <a:r>
              <a:rPr lang="en-US" sz="4000" b="1" dirty="0">
                <a:latin typeface="Courier New" pitchFamily="49" charset="0"/>
              </a:rPr>
              <a:t>    ....</a:t>
            </a:r>
          </a:p>
          <a:p>
            <a:pPr>
              <a:buFontTx/>
              <a:buNone/>
            </a:pPr>
            <a:r>
              <a:rPr lang="en-US" sz="4000" b="1" dirty="0">
                <a:latin typeface="Courier New" pitchFamily="49" charset="0"/>
              </a:rPr>
              <a:t>}</a:t>
            </a:r>
          </a:p>
          <a:p>
            <a:endParaRPr lang="en-US" b="1" dirty="0">
              <a:latin typeface="Courier New" pitchFamily="49" charset="0"/>
            </a:endParaRPr>
          </a:p>
          <a:p>
            <a:r>
              <a:rPr lang="en-US" dirty="0" smtClean="0"/>
              <a:t>Be consistent.</a:t>
            </a:r>
            <a:endParaRPr lang="en-US" dirty="0"/>
          </a:p>
        </p:txBody>
      </p:sp>
      <p:sp>
        <p:nvSpPr>
          <p:cNvPr id="618500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4000" dirty="0"/>
              <a:t>block </a:t>
            </a:r>
            <a:r>
              <a:rPr lang="en-US" sz="4000" b="1" dirty="0">
                <a:latin typeface="Courier New" pitchFamily="49" charset="0"/>
              </a:rPr>
              <a:t>{</a:t>
            </a:r>
          </a:p>
          <a:p>
            <a:pPr>
              <a:buFontTx/>
              <a:buNone/>
            </a:pPr>
            <a:r>
              <a:rPr lang="en-US" sz="4000" b="1" dirty="0">
                <a:latin typeface="Courier New" pitchFamily="49" charset="0"/>
              </a:rPr>
              <a:t>    ....</a:t>
            </a:r>
          </a:p>
          <a:p>
            <a:pPr>
              <a:buFontTx/>
              <a:buNone/>
            </a:pPr>
            <a:r>
              <a:rPr lang="en-US" sz="4000" b="1" dirty="0">
                <a:latin typeface="Courier New" pitchFamily="49" charset="0"/>
              </a:rPr>
              <a:t>}</a:t>
            </a:r>
          </a:p>
          <a:p>
            <a:pPr>
              <a:buFontTx/>
              <a:buNone/>
            </a:pPr>
            <a:endParaRPr lang="en-US" sz="4000" b="1" dirty="0">
              <a:latin typeface="Courier New" pitchFamily="49" charset="0"/>
            </a:endParaRPr>
          </a:p>
          <a:p>
            <a:endParaRPr lang="en-US" b="1" dirty="0">
              <a:latin typeface="Courier New" pitchFamily="49" charset="0"/>
            </a:endParaRPr>
          </a:p>
          <a:p>
            <a:r>
              <a:rPr lang="en-US" dirty="0" smtClean="0"/>
              <a:t>Everyone should do it like I do.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Left or Right?</a:t>
            </a:r>
            <a:endParaRPr lang="en-US" dirty="0"/>
          </a:p>
        </p:txBody>
      </p:sp>
      <p:sp>
        <p:nvSpPr>
          <p:cNvPr id="63181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3200" b="1" dirty="0">
                <a:latin typeface="Courier New" pitchFamily="49" charset="0"/>
              </a:rPr>
              <a:t>return</a:t>
            </a:r>
          </a:p>
          <a:p>
            <a:pPr>
              <a:buFontTx/>
              <a:buNone/>
            </a:pPr>
            <a:r>
              <a:rPr lang="en-US" sz="3200" b="1" dirty="0">
                <a:latin typeface="Courier New" pitchFamily="49" charset="0"/>
              </a:rPr>
              <a:t>{</a:t>
            </a:r>
          </a:p>
          <a:p>
            <a:pPr>
              <a:buFontTx/>
              <a:buNone/>
            </a:pPr>
            <a:r>
              <a:rPr lang="en-US" sz="3200" b="1" dirty="0">
                <a:latin typeface="Courier New" pitchFamily="49" charset="0"/>
              </a:rPr>
              <a:t>    ok: false</a:t>
            </a:r>
          </a:p>
          <a:p>
            <a:pPr>
              <a:buFontTx/>
              <a:buNone/>
            </a:pPr>
            <a:r>
              <a:rPr lang="en-US" sz="3200" b="1" dirty="0">
                <a:latin typeface="Courier New" pitchFamily="49" charset="0"/>
              </a:rPr>
              <a:t>};</a:t>
            </a:r>
          </a:p>
          <a:p>
            <a:r>
              <a:rPr lang="en-US" dirty="0" smtClean="0"/>
              <a:t>SILENT </a:t>
            </a:r>
            <a:r>
              <a:rPr lang="en-US" dirty="0"/>
              <a:t>ERROR!</a:t>
            </a:r>
          </a:p>
        </p:txBody>
      </p:sp>
      <p:sp>
        <p:nvSpPr>
          <p:cNvPr id="63181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3200" b="1" dirty="0">
                <a:latin typeface="Courier New" pitchFamily="49" charset="0"/>
              </a:rPr>
              <a:t>return {</a:t>
            </a:r>
          </a:p>
          <a:p>
            <a:pPr>
              <a:buFontTx/>
              <a:buNone/>
            </a:pPr>
            <a:r>
              <a:rPr lang="en-US" sz="3200" b="1" dirty="0">
                <a:latin typeface="Courier New" pitchFamily="49" charset="0"/>
              </a:rPr>
              <a:t>    ok: true</a:t>
            </a:r>
          </a:p>
          <a:p>
            <a:pPr>
              <a:buFontTx/>
              <a:buNone/>
            </a:pPr>
            <a:r>
              <a:rPr lang="en-US" sz="3200" b="1" dirty="0" smtClean="0">
                <a:latin typeface="Courier New" pitchFamily="49" charset="0"/>
              </a:rPr>
              <a:t>};</a:t>
            </a:r>
            <a:endParaRPr lang="en-US" sz="3600" b="1" dirty="0" smtClean="0">
              <a:latin typeface="Courier New" pitchFamily="49" charset="0"/>
            </a:endParaRPr>
          </a:p>
          <a:p>
            <a:endParaRPr lang="en-US" dirty="0" smtClean="0"/>
          </a:p>
          <a:p>
            <a:r>
              <a:rPr lang="en-US" dirty="0"/>
              <a:t>Works well </a:t>
            </a:r>
            <a:r>
              <a:rPr lang="en-US" dirty="0" smtClean="0"/>
              <a:t>in JavaScript.</a:t>
            </a:r>
            <a:endParaRPr lang="en-US" dirty="0"/>
          </a:p>
          <a:p>
            <a:pPr>
              <a:buFontTx/>
              <a:buNone/>
            </a:pP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33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8538" y="1600200"/>
            <a:ext cx="7688262" cy="5105400"/>
          </a:xfrm>
        </p:spPr>
        <p:txBody>
          <a:bodyPr/>
          <a:lstStyle/>
          <a:p>
            <a:pPr>
              <a:buFontTx/>
              <a:buNone/>
            </a:pPr>
            <a:r>
              <a:rPr lang="en-US" b="1">
                <a:latin typeface="Courier New" pitchFamily="49" charset="0"/>
              </a:rPr>
              <a:t>return</a:t>
            </a:r>
            <a:endParaRPr lang="en-US" b="1">
              <a:solidFill>
                <a:srgbClr val="FF99CC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b="1">
                <a:latin typeface="Courier New" pitchFamily="49" charset="0"/>
              </a:rPr>
              <a:t>{</a:t>
            </a:r>
          </a:p>
          <a:p>
            <a:pPr>
              <a:buFontTx/>
              <a:buNone/>
            </a:pPr>
            <a:r>
              <a:rPr lang="en-US" b="1">
                <a:latin typeface="Courier New" pitchFamily="49" charset="0"/>
              </a:rPr>
              <a:t>    ok: false</a:t>
            </a:r>
          </a:p>
          <a:p>
            <a:pPr>
              <a:buFontTx/>
              <a:buNone/>
            </a:pPr>
            <a:r>
              <a:rPr lang="en-US" b="1">
                <a:latin typeface="Courier New" pitchFamily="49" charset="0"/>
              </a:rPr>
              <a:t>};</a:t>
            </a:r>
          </a:p>
        </p:txBody>
      </p:sp>
    </p:spTree>
    <p:extLst>
      <p:ext uri="{BB962C8B-B14F-4D97-AF65-F5344CB8AC3E}">
        <p14:creationId xmlns:p14="http://schemas.microsoft.com/office/powerpoint/2010/main" val="1149630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4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8538" y="1600200"/>
            <a:ext cx="7688262" cy="5105400"/>
          </a:xfrm>
        </p:spPr>
        <p:txBody>
          <a:bodyPr/>
          <a:lstStyle/>
          <a:p>
            <a:pPr>
              <a:buFontTx/>
              <a:buNone/>
            </a:pPr>
            <a:r>
              <a:rPr lang="en-US" b="1">
                <a:latin typeface="Courier New" pitchFamily="49" charset="0"/>
              </a:rPr>
              <a:t>return</a:t>
            </a:r>
            <a:r>
              <a:rPr lang="en-US" b="1">
                <a:solidFill>
                  <a:srgbClr val="FF99CC"/>
                </a:solidFill>
                <a:latin typeface="Courier New" pitchFamily="49" charset="0"/>
              </a:rPr>
              <a:t>; // semicolon insertion</a:t>
            </a:r>
          </a:p>
          <a:p>
            <a:pPr>
              <a:buFontTx/>
              <a:buNone/>
            </a:pPr>
            <a:r>
              <a:rPr lang="en-US" b="1">
                <a:latin typeface="Courier New" pitchFamily="49" charset="0"/>
              </a:rPr>
              <a:t>{</a:t>
            </a:r>
          </a:p>
          <a:p>
            <a:pPr>
              <a:buFontTx/>
              <a:buNone/>
            </a:pPr>
            <a:r>
              <a:rPr lang="en-US" b="1">
                <a:latin typeface="Courier New" pitchFamily="49" charset="0"/>
              </a:rPr>
              <a:t>    ok: false</a:t>
            </a:r>
          </a:p>
          <a:p>
            <a:pPr>
              <a:buFontTx/>
              <a:buNone/>
            </a:pPr>
            <a:r>
              <a:rPr lang="en-US" b="1">
                <a:latin typeface="Courier New" pitchFamily="49" charset="0"/>
              </a:rPr>
              <a:t>};</a:t>
            </a:r>
          </a:p>
        </p:txBody>
      </p:sp>
    </p:spTree>
    <p:extLst>
      <p:ext uri="{BB962C8B-B14F-4D97-AF65-F5344CB8AC3E}">
        <p14:creationId xmlns:p14="http://schemas.microsoft.com/office/powerpoint/2010/main" val="15210481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34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8538" y="1600200"/>
            <a:ext cx="7688262" cy="5105400"/>
          </a:xfrm>
        </p:spPr>
        <p:txBody>
          <a:bodyPr/>
          <a:lstStyle/>
          <a:p>
            <a:pPr>
              <a:buFontTx/>
              <a:buNone/>
            </a:pPr>
            <a:r>
              <a:rPr lang="en-US" b="1">
                <a:latin typeface="Courier New" pitchFamily="49" charset="0"/>
              </a:rPr>
              <a:t>return;</a:t>
            </a:r>
            <a:endParaRPr lang="en-US" b="1">
              <a:solidFill>
                <a:srgbClr val="FF99CC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b="1">
                <a:solidFill>
                  <a:srgbClr val="99FF66"/>
                </a:solidFill>
                <a:latin typeface="Courier New" pitchFamily="49" charset="0"/>
              </a:rPr>
              <a:t>{</a:t>
            </a:r>
            <a:r>
              <a:rPr lang="en-US" b="1">
                <a:latin typeface="Courier New" pitchFamily="49" charset="0"/>
              </a:rPr>
              <a:t> </a:t>
            </a:r>
            <a:r>
              <a:rPr lang="en-US" b="1">
                <a:solidFill>
                  <a:srgbClr val="FF99CC"/>
                </a:solidFill>
                <a:latin typeface="Courier New" pitchFamily="49" charset="0"/>
              </a:rPr>
              <a:t>// block</a:t>
            </a:r>
          </a:p>
          <a:p>
            <a:pPr>
              <a:buFontTx/>
              <a:buNone/>
            </a:pPr>
            <a:r>
              <a:rPr lang="en-US" b="1">
                <a:latin typeface="Courier New" pitchFamily="49" charset="0"/>
              </a:rPr>
              <a:t>    ok: false</a:t>
            </a:r>
          </a:p>
          <a:p>
            <a:pPr>
              <a:buFontTx/>
              <a:buNone/>
            </a:pPr>
            <a:r>
              <a:rPr lang="en-US" b="1">
                <a:solidFill>
                  <a:srgbClr val="99FF66"/>
                </a:solidFill>
                <a:latin typeface="Courier New" pitchFamily="49" charset="0"/>
              </a:rPr>
              <a:t>}</a:t>
            </a:r>
            <a:r>
              <a:rPr lang="en-US" b="1">
                <a:latin typeface="Courier New" pitchFamily="49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19736345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35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8538" y="1600200"/>
            <a:ext cx="7688262" cy="5105400"/>
          </a:xfrm>
        </p:spPr>
        <p:txBody>
          <a:bodyPr/>
          <a:lstStyle/>
          <a:p>
            <a:pPr>
              <a:buFontTx/>
              <a:buNone/>
            </a:pPr>
            <a:r>
              <a:rPr lang="en-US" b="1">
                <a:latin typeface="Courier New" pitchFamily="49" charset="0"/>
              </a:rPr>
              <a:t>return;</a:t>
            </a:r>
            <a:endParaRPr lang="en-US" b="1">
              <a:solidFill>
                <a:srgbClr val="FF99CC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b="1">
                <a:latin typeface="Courier New" pitchFamily="49" charset="0"/>
              </a:rPr>
              <a:t>{ </a:t>
            </a:r>
            <a:endParaRPr lang="en-US" b="1">
              <a:solidFill>
                <a:srgbClr val="FF99CC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b="1">
                <a:latin typeface="Courier New" pitchFamily="49" charset="0"/>
              </a:rPr>
              <a:t>    </a:t>
            </a:r>
            <a:r>
              <a:rPr lang="en-US" b="1">
                <a:solidFill>
                  <a:srgbClr val="99FF66"/>
                </a:solidFill>
                <a:latin typeface="Courier New" pitchFamily="49" charset="0"/>
              </a:rPr>
              <a:t>ok:</a:t>
            </a:r>
            <a:r>
              <a:rPr lang="en-US" b="1">
                <a:latin typeface="Courier New" pitchFamily="49" charset="0"/>
              </a:rPr>
              <a:t> false  </a:t>
            </a:r>
            <a:r>
              <a:rPr lang="en-US" b="1">
                <a:solidFill>
                  <a:srgbClr val="FF99CC"/>
                </a:solidFill>
                <a:latin typeface="Courier New" pitchFamily="49" charset="0"/>
              </a:rPr>
              <a:t>// label</a:t>
            </a:r>
          </a:p>
          <a:p>
            <a:pPr>
              <a:buFontTx/>
              <a:buNone/>
            </a:pPr>
            <a:r>
              <a:rPr lang="en-US" b="1">
                <a:latin typeface="Courier New" pitchFamily="49" charset="0"/>
              </a:rPr>
              <a:t>};</a:t>
            </a:r>
          </a:p>
        </p:txBody>
      </p:sp>
    </p:spTree>
    <p:extLst>
      <p:ext uri="{BB962C8B-B14F-4D97-AF65-F5344CB8AC3E}">
        <p14:creationId xmlns:p14="http://schemas.microsoft.com/office/powerpoint/2010/main" val="23607617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37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8538" y="1600200"/>
            <a:ext cx="7688262" cy="5105400"/>
          </a:xfrm>
        </p:spPr>
        <p:txBody>
          <a:bodyPr/>
          <a:lstStyle/>
          <a:p>
            <a:pPr>
              <a:buFontTx/>
              <a:buNone/>
            </a:pPr>
            <a:r>
              <a:rPr lang="en-US" b="1">
                <a:latin typeface="Courier New" pitchFamily="49" charset="0"/>
              </a:rPr>
              <a:t>return;</a:t>
            </a:r>
            <a:endParaRPr lang="en-US" b="1">
              <a:solidFill>
                <a:srgbClr val="FF99CC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b="1">
                <a:latin typeface="Courier New" pitchFamily="49" charset="0"/>
              </a:rPr>
              <a:t>{              </a:t>
            </a:r>
            <a:r>
              <a:rPr lang="en-US" b="1">
                <a:solidFill>
                  <a:srgbClr val="FF99CC"/>
                </a:solidFill>
                <a:latin typeface="Courier New" pitchFamily="49" charset="0"/>
              </a:rPr>
              <a:t>// useless</a:t>
            </a:r>
          </a:p>
          <a:p>
            <a:pPr>
              <a:buFontTx/>
              <a:buNone/>
            </a:pPr>
            <a:r>
              <a:rPr lang="en-US" b="1">
                <a:latin typeface="Courier New" pitchFamily="49" charset="0"/>
              </a:rPr>
              <a:t>    ok: </a:t>
            </a:r>
            <a:r>
              <a:rPr lang="en-US" b="1">
                <a:solidFill>
                  <a:srgbClr val="99FF66"/>
                </a:solidFill>
                <a:latin typeface="Courier New" pitchFamily="49" charset="0"/>
              </a:rPr>
              <a:t>false</a:t>
            </a:r>
            <a:r>
              <a:rPr lang="en-US" b="1">
                <a:latin typeface="Courier New" pitchFamily="49" charset="0"/>
              </a:rPr>
              <a:t>  </a:t>
            </a:r>
            <a:r>
              <a:rPr lang="en-US" b="1">
                <a:solidFill>
                  <a:srgbClr val="FF99CC"/>
                </a:solidFill>
                <a:latin typeface="Courier New" pitchFamily="49" charset="0"/>
              </a:rPr>
              <a:t>// expression</a:t>
            </a:r>
            <a:endParaRPr lang="en-US" b="1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b="1">
                <a:latin typeface="Courier New" pitchFamily="49" charset="0"/>
              </a:rPr>
              <a:t>};             </a:t>
            </a:r>
            <a:r>
              <a:rPr lang="en-US" b="1">
                <a:solidFill>
                  <a:srgbClr val="FF99CC"/>
                </a:solidFill>
                <a:latin typeface="Courier New" pitchFamily="49" charset="0"/>
              </a:rPr>
              <a:t>// statement</a:t>
            </a:r>
          </a:p>
        </p:txBody>
      </p:sp>
    </p:spTree>
    <p:extLst>
      <p:ext uri="{BB962C8B-B14F-4D97-AF65-F5344CB8AC3E}">
        <p14:creationId xmlns:p14="http://schemas.microsoft.com/office/powerpoint/2010/main" val="354142218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38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8538" y="1600200"/>
            <a:ext cx="7688262" cy="5105400"/>
          </a:xfrm>
        </p:spPr>
        <p:txBody>
          <a:bodyPr/>
          <a:lstStyle/>
          <a:p>
            <a:pPr>
              <a:buFontTx/>
              <a:buNone/>
            </a:pPr>
            <a:r>
              <a:rPr lang="en-US" b="1">
                <a:latin typeface="Courier New" pitchFamily="49" charset="0"/>
              </a:rPr>
              <a:t>return;</a:t>
            </a:r>
            <a:endParaRPr lang="en-US" b="1">
              <a:solidFill>
                <a:srgbClr val="FF99CC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b="1">
                <a:latin typeface="Courier New" pitchFamily="49" charset="0"/>
              </a:rPr>
              <a:t>{ </a:t>
            </a:r>
            <a:endParaRPr lang="en-US" b="1">
              <a:solidFill>
                <a:srgbClr val="FF99CC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b="1">
                <a:latin typeface="Courier New" pitchFamily="49" charset="0"/>
              </a:rPr>
              <a:t>    ok: false</a:t>
            </a:r>
            <a:r>
              <a:rPr lang="en-US" b="1">
                <a:solidFill>
                  <a:srgbClr val="FF99CC"/>
                </a:solidFill>
                <a:latin typeface="Courier New" pitchFamily="49" charset="0"/>
              </a:rPr>
              <a:t>; // semicolon</a:t>
            </a:r>
          </a:p>
          <a:p>
            <a:pPr>
              <a:buFontTx/>
              <a:buNone/>
            </a:pPr>
            <a:r>
              <a:rPr lang="en-US" b="1">
                <a:latin typeface="Courier New" pitchFamily="49" charset="0"/>
              </a:rPr>
              <a:t>};             </a:t>
            </a:r>
            <a:r>
              <a:rPr lang="en-US" b="1">
                <a:solidFill>
                  <a:srgbClr val="FF99CC"/>
                </a:solidFill>
                <a:latin typeface="Courier New" pitchFamily="49" charset="0"/>
              </a:rPr>
              <a:t>// insertion</a:t>
            </a:r>
          </a:p>
        </p:txBody>
      </p:sp>
    </p:spTree>
    <p:extLst>
      <p:ext uri="{BB962C8B-B14F-4D97-AF65-F5344CB8AC3E}">
        <p14:creationId xmlns:p14="http://schemas.microsoft.com/office/powerpoint/2010/main" val="26452530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506222"/>
            <a:ext cx="7772400" cy="1470025"/>
          </a:xfrm>
        </p:spPr>
        <p:txBody>
          <a:bodyPr anchor="b"/>
          <a:lstStyle/>
          <a:p>
            <a:r>
              <a:rPr lang="en-US" sz="6600" dirty="0" smtClean="0"/>
              <a:t>Programming Style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4000" dirty="0" smtClean="0"/>
              <a:t>&amp;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1500" dirty="0" smtClean="0"/>
              <a:t>Your Brain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498597"/>
            <a:ext cx="6400800" cy="1752600"/>
          </a:xfrm>
        </p:spPr>
        <p:txBody>
          <a:bodyPr anchor="b"/>
          <a:lstStyle/>
          <a:p>
            <a:r>
              <a:rPr lang="en-US" dirty="0" smtClean="0"/>
              <a:t>Douglas </a:t>
            </a:r>
            <a:r>
              <a:rPr lang="en-US" dirty="0" err="1" smtClean="0"/>
              <a:t>Crockford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23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40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8538" y="1600200"/>
            <a:ext cx="7688262" cy="5105400"/>
          </a:xfrm>
        </p:spPr>
        <p:txBody>
          <a:bodyPr/>
          <a:lstStyle/>
          <a:p>
            <a:pPr>
              <a:buFontTx/>
              <a:buNone/>
            </a:pPr>
            <a:r>
              <a:rPr lang="en-US" b="1" dirty="0">
                <a:latin typeface="Courier New" pitchFamily="49" charset="0"/>
              </a:rPr>
              <a:t>return;</a:t>
            </a:r>
            <a:endParaRPr lang="en-US" b="1" dirty="0">
              <a:solidFill>
                <a:srgbClr val="FF99CC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b="1" dirty="0">
                <a:latin typeface="Courier New" pitchFamily="49" charset="0"/>
              </a:rPr>
              <a:t>{ </a:t>
            </a:r>
            <a:endParaRPr lang="en-US" b="1" dirty="0">
              <a:solidFill>
                <a:srgbClr val="FF99CC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b="1" dirty="0">
                <a:latin typeface="Courier New" pitchFamily="49" charset="0"/>
              </a:rPr>
              <a:t>    ok: false;</a:t>
            </a:r>
            <a:endParaRPr lang="en-US" b="1" dirty="0">
              <a:solidFill>
                <a:srgbClr val="FF99CC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b="1" dirty="0">
                <a:latin typeface="Courier New" pitchFamily="49" charset="0"/>
              </a:rPr>
              <a:t>}</a:t>
            </a:r>
            <a:r>
              <a:rPr lang="en-US" b="1" dirty="0">
                <a:solidFill>
                  <a:srgbClr val="99FF66"/>
                </a:solidFill>
                <a:latin typeface="Courier New" pitchFamily="49" charset="0"/>
              </a:rPr>
              <a:t>;</a:t>
            </a:r>
            <a:r>
              <a:rPr lang="en-US" b="1" dirty="0">
                <a:latin typeface="Courier New" pitchFamily="49" charset="0"/>
              </a:rPr>
              <a:t>  </a:t>
            </a:r>
            <a:r>
              <a:rPr lang="en-US" b="1" dirty="0">
                <a:solidFill>
                  <a:srgbClr val="FF99CC"/>
                </a:solidFill>
                <a:latin typeface="Courier New" pitchFamily="49" charset="0"/>
              </a:rPr>
              <a:t>// empty statement</a:t>
            </a:r>
          </a:p>
        </p:txBody>
      </p:sp>
    </p:spTree>
    <p:extLst>
      <p:ext uri="{BB962C8B-B14F-4D97-AF65-F5344CB8AC3E}">
        <p14:creationId xmlns:p14="http://schemas.microsoft.com/office/powerpoint/2010/main" val="16757170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42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8538" y="1600200"/>
            <a:ext cx="7688262" cy="5105400"/>
          </a:xfrm>
        </p:spPr>
        <p:txBody>
          <a:bodyPr/>
          <a:lstStyle/>
          <a:p>
            <a:pPr>
              <a:buFontTx/>
              <a:buNone/>
            </a:pPr>
            <a:r>
              <a:rPr lang="en-US" b="1">
                <a:latin typeface="Courier New" pitchFamily="49" charset="0"/>
              </a:rPr>
              <a:t>return;</a:t>
            </a:r>
            <a:endParaRPr lang="en-US" b="1">
              <a:solidFill>
                <a:srgbClr val="FF99CC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b="1">
                <a:solidFill>
                  <a:srgbClr val="99FF66"/>
                </a:solidFill>
                <a:latin typeface="Courier New" pitchFamily="49" charset="0"/>
              </a:rPr>
              <a:t>{</a:t>
            </a:r>
            <a:r>
              <a:rPr lang="en-US" b="1">
                <a:latin typeface="Courier New" pitchFamily="49" charset="0"/>
              </a:rPr>
              <a:t>  </a:t>
            </a:r>
            <a:r>
              <a:rPr lang="en-US" b="1">
                <a:solidFill>
                  <a:srgbClr val="FF99CC"/>
                </a:solidFill>
                <a:latin typeface="Courier New" pitchFamily="49" charset="0"/>
              </a:rPr>
              <a:t>// unreachable statement</a:t>
            </a:r>
          </a:p>
          <a:p>
            <a:pPr>
              <a:buFontTx/>
              <a:buNone/>
            </a:pPr>
            <a:r>
              <a:rPr lang="en-US" b="1">
                <a:latin typeface="Courier New" pitchFamily="49" charset="0"/>
              </a:rPr>
              <a:t>    ok: false;</a:t>
            </a:r>
            <a:endParaRPr lang="en-US" b="1">
              <a:solidFill>
                <a:srgbClr val="FF99CC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b="1">
                <a:solidFill>
                  <a:srgbClr val="99FF66"/>
                </a:solidFill>
                <a:latin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6842841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4102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b="1" dirty="0">
                <a:latin typeface="Courier New" pitchFamily="49" charset="0"/>
              </a:rPr>
              <a:t>return</a:t>
            </a:r>
          </a:p>
          <a:p>
            <a:pPr>
              <a:buFontTx/>
              <a:buNone/>
            </a:pPr>
            <a:r>
              <a:rPr lang="en-US" b="1" dirty="0">
                <a:latin typeface="Courier New" pitchFamily="49" charset="0"/>
              </a:rPr>
              <a:t>{</a:t>
            </a:r>
          </a:p>
          <a:p>
            <a:pPr>
              <a:buFontTx/>
              <a:buNone/>
            </a:pPr>
            <a:r>
              <a:rPr lang="en-US" b="1" dirty="0">
                <a:latin typeface="Courier New" pitchFamily="49" charset="0"/>
              </a:rPr>
              <a:t>    ok: false</a:t>
            </a:r>
          </a:p>
          <a:p>
            <a:pPr>
              <a:buFontTx/>
              <a:buNone/>
            </a:pPr>
            <a:r>
              <a:rPr lang="en-US" b="1" dirty="0">
                <a:latin typeface="Courier New" pitchFamily="49" charset="0"/>
              </a:rPr>
              <a:t>};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41028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b="1" dirty="0">
                <a:latin typeface="Courier New" pitchFamily="49" charset="0"/>
              </a:rPr>
              <a:t>return;</a:t>
            </a:r>
          </a:p>
          <a:p>
            <a:pPr>
              <a:buFontTx/>
              <a:buNone/>
            </a:pPr>
            <a:r>
              <a:rPr lang="en-US" b="1" dirty="0">
                <a:latin typeface="Courier New" pitchFamily="49" charset="0"/>
              </a:rPr>
              <a:t>{</a:t>
            </a:r>
          </a:p>
          <a:p>
            <a:pPr>
              <a:buFontTx/>
              <a:buNone/>
            </a:pPr>
            <a:r>
              <a:rPr lang="en-US" b="1" dirty="0">
                <a:latin typeface="Courier New" pitchFamily="49" charset="0"/>
              </a:rPr>
              <a:t>    ok: false;</a:t>
            </a:r>
          </a:p>
          <a:p>
            <a:pPr>
              <a:buFontTx/>
              <a:buNone/>
            </a:pPr>
            <a:r>
              <a:rPr lang="en-US" b="1" dirty="0">
                <a:latin typeface="Courier New" pitchFamily="49" charset="0"/>
              </a:rPr>
              <a:t>}</a:t>
            </a:r>
          </a:p>
          <a:p>
            <a:pPr marL="0" indent="0">
              <a:buNone/>
            </a:pPr>
            <a:endParaRPr lang="en-US" b="1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105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Prefer forms that are error resistant.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switch</a:t>
            </a:r>
            <a:r>
              <a:rPr lang="en-US" dirty="0" smtClean="0"/>
              <a:t> statement.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fallthrough</a:t>
            </a:r>
            <a:r>
              <a:rPr lang="en-US" dirty="0" smtClean="0"/>
              <a:t> hazard.</a:t>
            </a: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“That hardly ever happens”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is another way of saying</a:t>
            </a:r>
            <a:br>
              <a:rPr lang="en-US" dirty="0" smtClean="0"/>
            </a:br>
            <a:r>
              <a:rPr lang="en-US" dirty="0" smtClean="0"/>
              <a:t>“It happens”.</a:t>
            </a: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 good style can help produce better programs.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Style should not be about personal preference and self-expression.</a:t>
            </a: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THEROMANSWROTELATIN</a:t>
            </a:r>
            <a:br>
              <a:rPr lang="en-US" dirty="0" smtClean="0"/>
            </a:br>
            <a:r>
              <a:rPr lang="en-US" dirty="0" smtClean="0"/>
              <a:t>ALLINUPPERCASEWITH</a:t>
            </a:r>
            <a:br>
              <a:rPr lang="en-US" dirty="0" smtClean="0"/>
            </a:br>
            <a:r>
              <a:rPr lang="en-US" dirty="0" smtClean="0"/>
              <a:t>NOWORDBREAKS</a:t>
            </a:r>
            <a:br>
              <a:rPr lang="en-US" dirty="0" smtClean="0"/>
            </a:br>
            <a:r>
              <a:rPr lang="en-US" dirty="0" smtClean="0"/>
              <a:t>ORPUNCTUATION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 anchor="b"/>
          <a:lstStyle/>
          <a:p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Medieval copyists introduced lowercase, word breaks, and punctuation.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These innovations helped reduce the error rate.</a:t>
            </a: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Good use of style can help reduce the occurrence of errors.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http://covers.allbookstores.net/c/1308110463/book/full/97803742756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33600" y="1"/>
            <a:ext cx="48768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Cheltenhm BdItHd BT" pitchFamily="18" charset="0"/>
              </a:rPr>
              <a:t>The Elements of Style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William </a:t>
            </a:r>
            <a:r>
              <a:rPr lang="en-US" dirty="0" err="1" smtClean="0"/>
              <a:t>Strunk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9144000" cy="1752600"/>
          </a:xfrm>
        </p:spPr>
        <p:txBody>
          <a:bodyPr anchor="b"/>
          <a:lstStyle/>
          <a:p>
            <a:r>
              <a:rPr lang="en-US" dirty="0" smtClean="0"/>
              <a:t>http://www.crockford.com/wrrrld/style.html</a:t>
            </a: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Programs must communicate clearly to people.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Use elements of good composition where applicable.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For example, use a space after a comma, not before.</a:t>
            </a: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Use spaces to disambiguate </a:t>
            </a:r>
            <a:r>
              <a:rPr lang="en-US" dirty="0" err="1" smtClean="0"/>
              <a:t>parens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No space </a:t>
            </a:r>
            <a:r>
              <a:rPr lang="en-US" sz="2800" dirty="0"/>
              <a:t>between a function name and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800" dirty="0" smtClean="0"/>
              <a:t>.</a:t>
            </a:r>
          </a:p>
          <a:p>
            <a:r>
              <a:rPr lang="en-US" sz="2800" dirty="0" smtClean="0"/>
              <a:t>One space between all other names and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800" dirty="0" smtClean="0"/>
              <a:t>.</a:t>
            </a:r>
          </a:p>
          <a:p>
            <a:r>
              <a:rPr lang="en-US" sz="2800" dirty="0" smtClean="0"/>
              <a:t>Wrong:</a:t>
            </a:r>
          </a:p>
          <a:p>
            <a:pPr lvl="1"/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foo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(bar);</a:t>
            </a:r>
          </a:p>
          <a:p>
            <a:pPr lvl="1"/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return(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a+b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 lvl="1"/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if(a=== 0) {…}</a:t>
            </a:r>
          </a:p>
          <a:p>
            <a:pPr lvl="1"/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foo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(b) {…}</a:t>
            </a:r>
          </a:p>
          <a:p>
            <a:pPr lvl="1"/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function(x) {…}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Immediately </a:t>
            </a:r>
            <a:r>
              <a:rPr lang="en-US" dirty="0" err="1" smtClean="0"/>
              <a:t>Invocable</a:t>
            </a:r>
            <a:r>
              <a:rPr lang="en-US" dirty="0" smtClean="0"/>
              <a:t> Function Expressions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...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}();    // Syntax error!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Immediately </a:t>
            </a:r>
            <a:r>
              <a:rPr lang="en-US" dirty="0" err="1" smtClean="0"/>
              <a:t>Invocable</a:t>
            </a:r>
            <a:r>
              <a:rPr lang="en-US" dirty="0" smtClean="0"/>
              <a:t> Function Expressions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...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}</a:t>
            </a:r>
            <a:r>
              <a:rPr lang="en-US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)</a:t>
            </a:r>
            <a:r>
              <a:rPr lang="en-US" b="1" dirty="0" smtClean="0">
                <a:solidFill>
                  <a:srgbClr val="FF99CC"/>
                </a:solidFill>
                <a:latin typeface="Courier New" pitchFamily="49" charset="0"/>
                <a:cs typeface="Courier New" pitchFamily="49" charset="0"/>
              </a:rPr>
              <a:t>()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;</a:t>
            </a:r>
            <a:endParaRPr lang="en-US" dirty="0">
              <a:latin typeface="+mj-lt"/>
              <a:cs typeface="Courier New" pitchFamily="49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Immediately </a:t>
            </a:r>
            <a:r>
              <a:rPr lang="en-US" dirty="0" err="1" smtClean="0"/>
              <a:t>Invocable</a:t>
            </a:r>
            <a:r>
              <a:rPr lang="en-US" dirty="0" smtClean="0"/>
              <a:t> Function Expressions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...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}</a:t>
            </a:r>
            <a:r>
              <a:rPr lang="en-US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)</a:t>
            </a:r>
            <a:r>
              <a:rPr lang="en-US" b="1" dirty="0" smtClean="0">
                <a:solidFill>
                  <a:srgbClr val="FF99CC"/>
                </a:solidFill>
                <a:latin typeface="Courier New" pitchFamily="49" charset="0"/>
                <a:cs typeface="Courier New" pitchFamily="49" charset="0"/>
              </a:rPr>
              <a:t>()</a:t>
            </a:r>
            <a:endParaRPr lang="en-US" dirty="0">
              <a:latin typeface="+mj-lt"/>
              <a:cs typeface="Courier New" pitchFamily="49" charset="0"/>
            </a:endParaRPr>
          </a:p>
        </p:txBody>
      </p:sp>
      <p:cxnSp>
        <p:nvCxnSpPr>
          <p:cNvPr id="5" name="Straight Arrow Connector 4"/>
          <p:cNvCxnSpPr>
            <a:stCxn id="10" idx="1"/>
          </p:cNvCxnSpPr>
          <p:nvPr/>
        </p:nvCxnSpPr>
        <p:spPr bwMode="auto">
          <a:xfrm flipH="1">
            <a:off x="1547448" y="4013407"/>
            <a:ext cx="3525941" cy="813534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FF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5073389" y="3551742"/>
            <a:ext cx="29883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solidFill>
                  <a:schemeClr val="accent3"/>
                </a:solidFill>
                <a:latin typeface="+mj-lt"/>
              </a:rPr>
              <a:t>Dog balls</a:t>
            </a:r>
            <a:endParaRPr lang="en-US" sz="5400" dirty="0">
              <a:solidFill>
                <a:schemeClr val="accent3"/>
              </a:solidFill>
              <a:latin typeface="+mj-lt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Immediately </a:t>
            </a:r>
            <a:r>
              <a:rPr lang="en-US" dirty="0" err="1" smtClean="0"/>
              <a:t>Invocable</a:t>
            </a:r>
            <a:r>
              <a:rPr lang="en-US" dirty="0" smtClean="0"/>
              <a:t> Function Expressions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en-US" b="1" dirty="0" smtClean="0">
              <a:solidFill>
                <a:srgbClr val="FFFF0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...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}()</a:t>
            </a:r>
            <a:r>
              <a:rPr lang="en-US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)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;    // Neatness counts.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Heartbreak of Automatic Semicolon Insertion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105400"/>
          </a:xfrm>
        </p:spPr>
        <p:txBody>
          <a:bodyPr/>
          <a:lstStyle/>
          <a:p>
            <a:pPr>
              <a:buNone/>
            </a:pP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x = y    // &lt;-- Missing semicolon</a:t>
            </a:r>
          </a:p>
          <a:p>
            <a:pPr>
              <a:buNone/>
            </a:pPr>
            <a:r>
              <a:rPr lang="en-US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...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}()</a:t>
            </a:r>
            <a:r>
              <a:rPr lang="en-US" b="1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)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;  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</a:t>
            </a:r>
          </a:p>
          <a:p>
            <a:r>
              <a:rPr lang="en-US" dirty="0" smtClean="0">
                <a:latin typeface="+mj-lt"/>
                <a:cs typeface="Courier New" pitchFamily="49" charset="0"/>
              </a:rPr>
              <a:t>Never rely on automatic semicolon insertion!</a:t>
            </a:r>
            <a:endParaRPr lang="en-US" dirty="0">
              <a:latin typeface="+mj-lt"/>
              <a:cs typeface="Courier New" pitchFamily="49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with</a:t>
            </a:r>
            <a:r>
              <a:rPr lang="en-US" dirty="0" smtClean="0"/>
              <a:t> statement.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</a:rPr>
              <a:t>with (o) {</a:t>
            </a:r>
          </a:p>
          <a:p>
            <a:pPr eaLnBrk="1" hangingPunct="1">
              <a:buFontTx/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</a:rPr>
              <a:t>   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</a:rPr>
              <a:t>foo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</a:rPr>
              <a:t> =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</a:rPr>
              <a:t>koda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</a:rPr>
              <a:t>;</a:t>
            </a:r>
          </a:p>
          <a:p>
            <a:pPr eaLnBrk="1" hangingPunct="1">
              <a:buFontTx/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</a:rPr>
              <a:t>}</a:t>
            </a:r>
          </a:p>
          <a:p>
            <a:pPr eaLnBrk="1" hangingPunct="1">
              <a:buNone/>
            </a:pP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en-US" b="1" dirty="0" smtClean="0">
                <a:latin typeface="Courier New" pitchFamily="49" charset="0"/>
              </a:rPr>
              <a:t> o.foo = </a:t>
            </a:r>
            <a:r>
              <a:rPr lang="en-US" b="1" dirty="0" err="1" smtClean="0">
                <a:latin typeface="Courier New" pitchFamily="49" charset="0"/>
              </a:rPr>
              <a:t>koda</a:t>
            </a:r>
            <a:r>
              <a:rPr lang="en-US" b="1" dirty="0" smtClean="0">
                <a:latin typeface="Courier New" pitchFamily="49" charset="0"/>
              </a:rPr>
              <a:t>;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en-US" b="1" dirty="0" smtClean="0">
                <a:latin typeface="Courier New" pitchFamily="49" charset="0"/>
              </a:rPr>
              <a:t> o.foo = </a:t>
            </a:r>
            <a:r>
              <a:rPr lang="en-US" b="1" dirty="0" err="1" smtClean="0">
                <a:latin typeface="Courier New" pitchFamily="49" charset="0"/>
              </a:rPr>
              <a:t>o.koda</a:t>
            </a:r>
            <a:r>
              <a:rPr lang="en-US" b="1" dirty="0" smtClean="0">
                <a:latin typeface="Courier New" pitchFamily="49" charset="0"/>
              </a:rPr>
              <a:t>;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en-US" b="1" dirty="0" smtClean="0">
                <a:latin typeface="Courier New" pitchFamily="49" charset="0"/>
              </a:rPr>
              <a:t> </a:t>
            </a:r>
            <a:r>
              <a:rPr lang="en-US" b="1" dirty="0" err="1" smtClean="0">
                <a:latin typeface="Courier New" pitchFamily="49" charset="0"/>
              </a:rPr>
              <a:t>foo</a:t>
            </a:r>
            <a:r>
              <a:rPr lang="en-US" b="1" dirty="0" smtClean="0">
                <a:latin typeface="Courier New" pitchFamily="49" charset="0"/>
              </a:rPr>
              <a:t> = </a:t>
            </a:r>
            <a:r>
              <a:rPr lang="en-US" b="1" dirty="0" err="1" smtClean="0">
                <a:latin typeface="Courier New" pitchFamily="49" charset="0"/>
              </a:rPr>
              <a:t>koda</a:t>
            </a:r>
            <a:r>
              <a:rPr lang="en-US" b="1" dirty="0" smtClean="0">
                <a:latin typeface="Courier New" pitchFamily="49" charset="0"/>
              </a:rPr>
              <a:t>;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en-US" b="1" dirty="0" smtClean="0">
                <a:latin typeface="Courier New" pitchFamily="49" charset="0"/>
              </a:rPr>
              <a:t> </a:t>
            </a:r>
            <a:r>
              <a:rPr lang="en-US" b="1" dirty="0" err="1" smtClean="0">
                <a:latin typeface="Courier New" pitchFamily="49" charset="0"/>
              </a:rPr>
              <a:t>foo</a:t>
            </a:r>
            <a:r>
              <a:rPr lang="en-US" b="1" dirty="0" smtClean="0">
                <a:latin typeface="Courier New" pitchFamily="49" charset="0"/>
              </a:rPr>
              <a:t> = </a:t>
            </a:r>
            <a:r>
              <a:rPr lang="en-US" b="1" dirty="0" err="1" smtClean="0">
                <a:latin typeface="Courier New" pitchFamily="49" charset="0"/>
              </a:rPr>
              <a:t>o.koda</a:t>
            </a:r>
            <a:r>
              <a:rPr lang="en-US" b="1" dirty="0" smtClean="0">
                <a:latin typeface="Courier New" pitchFamily="49" charset="0"/>
              </a:rPr>
              <a:t>;</a:t>
            </a:r>
          </a:p>
          <a:p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Head.</a:t>
            </a:r>
            <a:br>
              <a:rPr lang="en-US" dirty="0" smtClean="0"/>
            </a:br>
            <a:r>
              <a:rPr lang="en-US" dirty="0" smtClean="0"/>
              <a:t>Gut.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Two Systems.</a:t>
            </a:r>
            <a:endParaRPr lang="en-US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with</a:t>
            </a:r>
            <a:r>
              <a:rPr lang="en-US" dirty="0" smtClean="0"/>
              <a:t> statement.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</a:rPr>
              <a:t>with (o) {</a:t>
            </a:r>
          </a:p>
          <a:p>
            <a:pPr eaLnBrk="1" hangingPunct="1">
              <a:buFontTx/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</a:rPr>
              <a:t>   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</a:rPr>
              <a:t>foo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</a:rPr>
              <a:t> =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</a:rPr>
              <a:t>koda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</a:rPr>
              <a:t>;</a:t>
            </a:r>
          </a:p>
          <a:p>
            <a:pPr eaLnBrk="1" hangingPunct="1">
              <a:buFontTx/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</a:rPr>
              <a:t>}</a:t>
            </a:r>
          </a:p>
          <a:p>
            <a:pPr eaLnBrk="1" hangingPunct="1">
              <a:buNone/>
            </a:pP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en-US" b="1" dirty="0" smtClean="0">
                <a:latin typeface="Courier New" pitchFamily="49" charset="0"/>
              </a:rPr>
              <a:t> o.foo = </a:t>
            </a:r>
            <a:r>
              <a:rPr lang="en-US" b="1" dirty="0" err="1" smtClean="0">
                <a:latin typeface="Courier New" pitchFamily="49" charset="0"/>
              </a:rPr>
              <a:t>koda</a:t>
            </a:r>
            <a:r>
              <a:rPr lang="en-US" b="1" dirty="0" smtClean="0">
                <a:latin typeface="Courier New" pitchFamily="49" charset="0"/>
              </a:rPr>
              <a:t>;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en-US" b="1" dirty="0" smtClean="0">
                <a:latin typeface="Courier New" pitchFamily="49" charset="0"/>
              </a:rPr>
              <a:t> o.foo = </a:t>
            </a:r>
            <a:r>
              <a:rPr lang="en-US" b="1" dirty="0" err="1" smtClean="0">
                <a:latin typeface="Courier New" pitchFamily="49" charset="0"/>
              </a:rPr>
              <a:t>o.koda</a:t>
            </a:r>
            <a:r>
              <a:rPr lang="en-US" b="1" dirty="0" smtClean="0">
                <a:latin typeface="Courier New" pitchFamily="49" charset="0"/>
              </a:rPr>
              <a:t>;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en-US" b="1" dirty="0" smtClean="0">
                <a:latin typeface="Courier New" pitchFamily="49" charset="0"/>
              </a:rPr>
              <a:t> </a:t>
            </a:r>
            <a:r>
              <a:rPr lang="en-US" b="1" dirty="0" err="1" smtClean="0">
                <a:latin typeface="Courier New" pitchFamily="49" charset="0"/>
              </a:rPr>
              <a:t>foo</a:t>
            </a:r>
            <a:r>
              <a:rPr lang="en-US" b="1" dirty="0" smtClean="0">
                <a:latin typeface="Courier New" pitchFamily="49" charset="0"/>
              </a:rPr>
              <a:t> = </a:t>
            </a:r>
            <a:r>
              <a:rPr lang="en-US" b="1" dirty="0" err="1" smtClean="0">
                <a:latin typeface="Courier New" pitchFamily="49" charset="0"/>
              </a:rPr>
              <a:t>koda</a:t>
            </a:r>
            <a:r>
              <a:rPr lang="en-US" b="1" dirty="0" smtClean="0">
                <a:latin typeface="Courier New" pitchFamily="49" charset="0"/>
              </a:rPr>
              <a:t>;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en-US" b="1" dirty="0" smtClean="0">
                <a:latin typeface="Courier New" pitchFamily="49" charset="0"/>
              </a:rPr>
              <a:t> </a:t>
            </a:r>
            <a:r>
              <a:rPr lang="en-US" b="1" dirty="0" err="1" smtClean="0">
                <a:latin typeface="Courier New" pitchFamily="49" charset="0"/>
              </a:rPr>
              <a:t>foo</a:t>
            </a:r>
            <a:r>
              <a:rPr lang="en-US" b="1" dirty="0" smtClean="0">
                <a:latin typeface="Courier New" pitchFamily="49" charset="0"/>
              </a:rPr>
              <a:t> = </a:t>
            </a:r>
            <a:r>
              <a:rPr lang="en-US" b="1" dirty="0" err="1" smtClean="0">
                <a:latin typeface="Courier New" pitchFamily="49" charset="0"/>
              </a:rPr>
              <a:t>o.koda</a:t>
            </a:r>
            <a:r>
              <a:rPr lang="en-US" b="1" dirty="0" smtClean="0">
                <a:latin typeface="Courier New" pitchFamily="49" charset="0"/>
              </a:rPr>
              <a:t>;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4572" y="5263438"/>
            <a:ext cx="7779434" cy="138499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+mn-lt"/>
              </a:rPr>
              <a:t>I am not saying that it isn’t useful.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+mn-lt"/>
              </a:rPr>
              <a:t>I am saying that there is never a case where it isn’t confusing.</a:t>
            </a:r>
            <a:endParaRPr lang="en-US" sz="28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Confusion must be avoided.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Transitivity? What's That?</a:t>
            </a:r>
          </a:p>
        </p:txBody>
      </p:sp>
      <p:sp>
        <p:nvSpPr>
          <p:cNvPr id="66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06500" y="1600200"/>
            <a:ext cx="7480300" cy="5105400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en-US" sz="2800" b="1" dirty="0" smtClean="0">
                <a:latin typeface="Courier New" pitchFamily="49" charset="0"/>
              </a:rPr>
              <a:t>0 </a:t>
            </a:r>
            <a:r>
              <a:rPr lang="en-US" sz="2800" b="1" dirty="0">
                <a:latin typeface="Courier New" pitchFamily="49" charset="0"/>
              </a:rPr>
              <a:t>== ''            // true</a:t>
            </a:r>
          </a:p>
          <a:p>
            <a:pPr>
              <a:lnSpc>
                <a:spcPct val="80000"/>
              </a:lnSpc>
              <a:buNone/>
            </a:pPr>
            <a:r>
              <a:rPr lang="en-US" sz="2800" b="1" dirty="0" smtClean="0">
                <a:latin typeface="Courier New" pitchFamily="49" charset="0"/>
              </a:rPr>
              <a:t>0 == '0'           // true</a:t>
            </a:r>
            <a:endParaRPr lang="nb-NO" sz="2800" b="1" dirty="0" smtClean="0">
              <a:latin typeface="Courier New" pitchFamily="49" charset="0"/>
            </a:endParaRPr>
          </a:p>
          <a:p>
            <a:pPr>
              <a:lnSpc>
                <a:spcPct val="80000"/>
              </a:lnSpc>
              <a:buNone/>
            </a:pPr>
            <a:r>
              <a:rPr lang="en-US" sz="2800" b="1" dirty="0">
                <a:latin typeface="Courier New" pitchFamily="49" charset="0"/>
              </a:rPr>
              <a:t>'' == '0'          // false</a:t>
            </a:r>
          </a:p>
          <a:p>
            <a:pPr>
              <a:lnSpc>
                <a:spcPct val="80000"/>
              </a:lnSpc>
              <a:buNone/>
            </a:pPr>
            <a:r>
              <a:rPr lang="nb-NO" sz="2800" b="1" dirty="0" smtClean="0">
                <a:latin typeface="Courier New" pitchFamily="49" charset="0"/>
              </a:rPr>
              <a:t>false </a:t>
            </a:r>
            <a:r>
              <a:rPr lang="nb-NO" sz="2800" b="1" dirty="0">
                <a:latin typeface="Courier New" pitchFamily="49" charset="0"/>
              </a:rPr>
              <a:t>== 'false'   // false</a:t>
            </a:r>
          </a:p>
          <a:p>
            <a:pPr>
              <a:lnSpc>
                <a:spcPct val="80000"/>
              </a:lnSpc>
              <a:buNone/>
            </a:pPr>
            <a:r>
              <a:rPr lang="nb-NO" sz="2800" b="1" dirty="0" smtClean="0">
                <a:latin typeface="Courier New" pitchFamily="49" charset="0"/>
              </a:rPr>
              <a:t>false == '0'       // true</a:t>
            </a:r>
          </a:p>
          <a:p>
            <a:pPr>
              <a:lnSpc>
                <a:spcPct val="80000"/>
              </a:lnSpc>
              <a:buNone/>
            </a:pPr>
            <a:r>
              <a:rPr lang="en-US" sz="2800" b="1" dirty="0" smtClean="0">
                <a:latin typeface="Courier New" pitchFamily="49" charset="0"/>
              </a:rPr>
              <a:t>" </a:t>
            </a:r>
            <a:r>
              <a:rPr lang="en-US" sz="2800" b="1" dirty="0">
                <a:latin typeface="Courier New" pitchFamily="49" charset="0"/>
              </a:rPr>
              <a:t>\t\r\n " == 0    // </a:t>
            </a:r>
            <a:r>
              <a:rPr lang="en-US" sz="2800" b="1" dirty="0" smtClean="0">
                <a:latin typeface="Courier New" pitchFamily="49" charset="0"/>
              </a:rPr>
              <a:t>true</a:t>
            </a:r>
          </a:p>
          <a:p>
            <a:pPr>
              <a:lnSpc>
                <a:spcPct val="80000"/>
              </a:lnSpc>
              <a:buNone/>
            </a:pPr>
            <a:endParaRPr lang="en-US" sz="2800" b="1" dirty="0" smtClean="0">
              <a:latin typeface="Courier New" pitchFamily="49" charset="0"/>
            </a:endParaRPr>
          </a:p>
          <a:p>
            <a:pPr>
              <a:lnSpc>
                <a:spcPct val="80000"/>
              </a:lnSpc>
              <a:buNone/>
            </a:pPr>
            <a:r>
              <a:rPr lang="en-US" sz="2800" dirty="0" smtClean="0"/>
              <a:t>Always use</a:t>
            </a:r>
            <a:r>
              <a:rPr lang="en-US" sz="2800" b="1" dirty="0" smtClean="0">
                <a:latin typeface="Courier New" pitchFamily="49" charset="0"/>
              </a:rPr>
              <a:t> ===</a:t>
            </a:r>
            <a:r>
              <a:rPr lang="en-US" sz="2800" dirty="0" smtClean="0"/>
              <a:t>, never</a:t>
            </a:r>
            <a:r>
              <a:rPr lang="en-US" sz="2800" b="1" dirty="0" smtClean="0">
                <a:latin typeface="Courier New" pitchFamily="49" charset="0"/>
              </a:rPr>
              <a:t> ==</a:t>
            </a:r>
            <a:r>
              <a:rPr lang="en-US" sz="2800" dirty="0" smtClean="0"/>
              <a:t>.</a:t>
            </a:r>
            <a:r>
              <a:rPr lang="en-US" sz="2800" b="1" dirty="0" smtClean="0">
                <a:latin typeface="Courier New" pitchFamily="49" charset="0"/>
              </a:rPr>
              <a:t> </a:t>
            </a:r>
            <a:endParaRPr lang="en-US" sz="2800" b="1" dirty="0">
              <a:latin typeface="Courier New" pitchFamily="49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75751" y="2639537"/>
            <a:ext cx="7772400" cy="1470025"/>
          </a:xfrm>
        </p:spPr>
        <p:txBody>
          <a:bodyPr/>
          <a:lstStyle/>
          <a:p>
            <a:r>
              <a:rPr lang="en-US" dirty="0" smtClean="0"/>
              <a:t>If there is a feature of a language that is sometimes problematic, and if it can be replaced with another feature that is more reliable, then always use the more reliable feature.</a:t>
            </a: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Multiline string literals</a:t>
            </a:r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105400"/>
          </a:xfrm>
        </p:spPr>
        <p:txBody>
          <a:bodyPr/>
          <a:lstStyle/>
          <a:p>
            <a:pPr>
              <a:buFontTx/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long_line_1 = "This is a \ </a:t>
            </a:r>
          </a:p>
          <a:p>
            <a:pPr>
              <a:buFontTx/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long line"; // ok </a:t>
            </a:r>
          </a:p>
          <a:p>
            <a:pPr>
              <a:buFontTx/>
              <a:buNone/>
            </a:pP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long_line_2 = "This is a \ </a:t>
            </a:r>
          </a:p>
          <a:p>
            <a:pPr>
              <a:buFontTx/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long line"; // syntax error</a:t>
            </a:r>
            <a:br>
              <a:rPr lang="en-US" b="1" dirty="0" smtClean="0">
                <a:latin typeface="Courier New" pitchFamily="49" charset="0"/>
                <a:cs typeface="Courier New" pitchFamily="49" charset="0"/>
              </a:rPr>
            </a:br>
            <a:endParaRPr lang="en-US" b="1" dirty="0" smtClean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Avoid forms that are difficult to distinguish from common errors.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sz="4400" b="1" dirty="0" smtClean="0">
                <a:latin typeface="Courier New" pitchFamily="49" charset="0"/>
                <a:cs typeface="Courier New" pitchFamily="49" charset="0"/>
              </a:rPr>
              <a:t> if (a = b) {…}</a:t>
            </a:r>
          </a:p>
          <a:p>
            <a:pPr>
              <a:buNone/>
            </a:pPr>
            <a:endParaRPr lang="en-US" sz="4400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4400" b="1" dirty="0" smtClean="0">
                <a:solidFill>
                  <a:srgbClr val="FF818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4400" b="1" dirty="0" smtClean="0">
                <a:solidFill>
                  <a:srgbClr val="99FF66"/>
                </a:solidFill>
                <a:latin typeface="Courier New" pitchFamily="49" charset="0"/>
                <a:cs typeface="Courier New" pitchFamily="49" charset="0"/>
              </a:rPr>
              <a:t>a = b;</a:t>
            </a:r>
            <a:br>
              <a:rPr lang="en-US" sz="4400" b="1" dirty="0" smtClean="0">
                <a:solidFill>
                  <a:srgbClr val="99FF66"/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4400" b="1" dirty="0" smtClean="0">
                <a:solidFill>
                  <a:srgbClr val="99FF66"/>
                </a:solidFill>
                <a:latin typeface="Courier New" pitchFamily="49" charset="0"/>
                <a:cs typeface="Courier New" pitchFamily="49" charset="0"/>
              </a:rPr>
              <a:t>if (a) {…}</a:t>
            </a:r>
          </a:p>
          <a:p>
            <a:pPr>
              <a:buNone/>
            </a:pPr>
            <a:endParaRPr lang="en-US" sz="4400" b="1" dirty="0" smtClean="0">
              <a:solidFill>
                <a:srgbClr val="99FF66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4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4400" b="1" dirty="0" smtClean="0">
                <a:solidFill>
                  <a:srgbClr val="FF99CC"/>
                </a:solidFill>
                <a:latin typeface="Courier New" pitchFamily="49" charset="0"/>
                <a:cs typeface="Courier New" pitchFamily="49" charset="0"/>
              </a:rPr>
              <a:t>if (a === b) {…}</a:t>
            </a:r>
            <a:endParaRPr lang="en-US" sz="4400" b="1" dirty="0">
              <a:solidFill>
                <a:srgbClr val="FF99CC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Make your programs look like what they do.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Scope.</a:t>
            </a:r>
          </a:p>
        </p:txBody>
      </p:sp>
      <p:sp>
        <p:nvSpPr>
          <p:cNvPr id="14339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Block scope  v  function scope.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dirty="0" smtClean="0"/>
              <a:t> statement.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It gets split into two parts: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The declaration part gets hoisted to the top of the function, initializing with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undefined</a:t>
            </a:r>
            <a:r>
              <a:rPr lang="en-US" dirty="0" smtClean="0"/>
              <a:t>.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The initialization part turns into an ordinary assignment. So</a:t>
            </a:r>
          </a:p>
          <a:p>
            <a:pPr marL="342900" lvl="1" indent="-34290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US" b="1" dirty="0" smtClean="0">
                <a:latin typeface="Courier New" pitchFamily="49" charset="0"/>
              </a:rPr>
              <a:t>        function </a:t>
            </a:r>
            <a:r>
              <a:rPr lang="en-US" b="1" dirty="0" err="1" smtClean="0">
                <a:latin typeface="Courier New" pitchFamily="49" charset="0"/>
              </a:rPr>
              <a:t>foo</a:t>
            </a:r>
            <a:r>
              <a:rPr lang="en-US" b="1" dirty="0" smtClean="0">
                <a:latin typeface="Courier New" pitchFamily="49" charset="0"/>
              </a:rPr>
              <a:t>() {</a:t>
            </a:r>
          </a:p>
          <a:p>
            <a:pPr marL="342900" lvl="1" indent="-34290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US" b="1" dirty="0" smtClean="0">
                <a:latin typeface="Courier New" pitchFamily="49" charset="0"/>
              </a:rPr>
              <a:t>            ...</a:t>
            </a:r>
          </a:p>
          <a:p>
            <a:pPr marL="342900" lvl="1" indent="-34290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US" b="1" dirty="0" smtClean="0">
                <a:latin typeface="Courier New" pitchFamily="49" charset="0"/>
              </a:rPr>
              <a:t>            </a:t>
            </a:r>
            <a:r>
              <a:rPr lang="en-US" b="1" dirty="0" err="1" smtClean="0">
                <a:latin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</a:rPr>
              <a:t> </a:t>
            </a:r>
            <a:r>
              <a:rPr lang="en-US" b="1" dirty="0" err="1" smtClean="0">
                <a:latin typeface="Courier New" pitchFamily="49" charset="0"/>
              </a:rPr>
              <a:t>myVar</a:t>
            </a:r>
            <a:r>
              <a:rPr lang="en-US" b="1" dirty="0" smtClean="0">
                <a:latin typeface="Courier New" pitchFamily="49" charset="0"/>
              </a:rPr>
              <a:t> = 0, </a:t>
            </a:r>
            <a:r>
              <a:rPr lang="en-US" b="1" dirty="0" err="1" smtClean="0">
                <a:latin typeface="Courier New" pitchFamily="49" charset="0"/>
              </a:rPr>
              <a:t>myOtherVar</a:t>
            </a:r>
            <a:r>
              <a:rPr lang="en-US" b="1" dirty="0" smtClean="0">
                <a:latin typeface="Courier New" pitchFamily="49" charset="0"/>
              </a:rPr>
              <a:t>;</a:t>
            </a:r>
          </a:p>
          <a:p>
            <a:pPr marL="342900" lvl="1" indent="-342900" eaLnBrk="1" hangingPunct="1">
              <a:lnSpc>
                <a:spcPct val="90000"/>
              </a:lnSpc>
              <a:buFontTx/>
              <a:buChar char="•"/>
              <a:defRPr/>
            </a:pPr>
            <a:r>
              <a:rPr lang="en-US" dirty="0" smtClean="0"/>
              <a:t>Expands into </a:t>
            </a:r>
          </a:p>
          <a:p>
            <a:pPr marL="342900" lvl="1" indent="-34290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US" b="1" dirty="0" smtClean="0">
                <a:latin typeface="Courier New" pitchFamily="49" charset="0"/>
              </a:rPr>
              <a:t>        function </a:t>
            </a:r>
            <a:r>
              <a:rPr lang="en-US" b="1" dirty="0" err="1" smtClean="0">
                <a:latin typeface="Courier New" pitchFamily="49" charset="0"/>
              </a:rPr>
              <a:t>foo</a:t>
            </a:r>
            <a:r>
              <a:rPr lang="en-US" b="1" dirty="0" smtClean="0">
                <a:latin typeface="Courier New" pitchFamily="49" charset="0"/>
              </a:rPr>
              <a:t>() {</a:t>
            </a:r>
          </a:p>
          <a:p>
            <a:pPr marL="342900" lvl="1" indent="-34290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US" b="1" dirty="0" smtClean="0">
                <a:latin typeface="Courier New" pitchFamily="49" charset="0"/>
              </a:rPr>
              <a:t>            </a:t>
            </a:r>
            <a:r>
              <a:rPr lang="en-US" b="1" dirty="0" err="1" smtClean="0">
                <a:latin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</a:rPr>
              <a:t> </a:t>
            </a:r>
            <a:r>
              <a:rPr lang="en-US" b="1" dirty="0" err="1" smtClean="0">
                <a:latin typeface="Courier New" pitchFamily="49" charset="0"/>
              </a:rPr>
              <a:t>myVar</a:t>
            </a:r>
            <a:r>
              <a:rPr lang="en-US" b="1" dirty="0" smtClean="0">
                <a:latin typeface="Courier New" pitchFamily="49" charset="0"/>
              </a:rPr>
              <a:t> = undefined,</a:t>
            </a:r>
          </a:p>
          <a:p>
            <a:pPr marL="342900" lvl="1" indent="-34290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US" b="1" dirty="0" smtClean="0">
                <a:latin typeface="Courier New" pitchFamily="49" charset="0"/>
              </a:rPr>
              <a:t>                </a:t>
            </a:r>
            <a:r>
              <a:rPr lang="en-US" b="1" dirty="0" err="1" smtClean="0">
                <a:latin typeface="Courier New" pitchFamily="49" charset="0"/>
              </a:rPr>
              <a:t>myOtherVar</a:t>
            </a:r>
            <a:r>
              <a:rPr lang="en-US" b="1" dirty="0" smtClean="0">
                <a:latin typeface="Courier New" pitchFamily="49" charset="0"/>
              </a:rPr>
              <a:t> = undefined;</a:t>
            </a:r>
          </a:p>
          <a:p>
            <a:pPr marL="342900" lvl="1" indent="-34290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US" b="1" dirty="0" smtClean="0">
                <a:latin typeface="Courier New" pitchFamily="49" charset="0"/>
              </a:rPr>
              <a:t>            ...</a:t>
            </a:r>
          </a:p>
          <a:p>
            <a:pPr marL="342900" lvl="1" indent="-34290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US" b="1" dirty="0" smtClean="0">
                <a:latin typeface="Courier New" pitchFamily="49" charset="0"/>
              </a:rPr>
              <a:t>            </a:t>
            </a:r>
            <a:r>
              <a:rPr lang="en-US" b="1" dirty="0" err="1" smtClean="0">
                <a:latin typeface="Courier New" pitchFamily="49" charset="0"/>
              </a:rPr>
              <a:t>myVar</a:t>
            </a:r>
            <a:r>
              <a:rPr lang="en-US" b="1" dirty="0" smtClean="0">
                <a:latin typeface="Courier New" pitchFamily="49" charset="0"/>
              </a:rPr>
              <a:t> = 0;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dirty="0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Visual Processing.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An analogy.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397166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Declare all variables at the top of the function.</a:t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Declare all functions before you call them.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for (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…) {…}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9144000" cy="1752600"/>
          </a:xfrm>
        </p:spPr>
        <p:txBody>
          <a:bodyPr/>
          <a:lstStyle/>
          <a:p>
            <a:r>
              <a:rPr lang="en-US" dirty="0" smtClean="0"/>
              <a:t>Variable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/>
              <a:t> is not scoped to the loop.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Write in the language </a:t>
            </a:r>
            <a:br>
              <a:rPr lang="en-US" dirty="0" smtClean="0"/>
            </a:br>
            <a:r>
              <a:rPr lang="en-US" dirty="0" smtClean="0"/>
              <a:t>you are writing in.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Let there be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let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variables.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Global variables are evil.</a:t>
            </a:r>
          </a:p>
          <a:p>
            <a:r>
              <a:rPr lang="en-US" dirty="0" smtClean="0"/>
              <a:t>Avoid global variables.</a:t>
            </a:r>
          </a:p>
          <a:p>
            <a:r>
              <a:rPr lang="en-US" dirty="0" smtClean="0"/>
              <a:t>When using global variables, be explicit.</a:t>
            </a:r>
          </a:p>
          <a:p>
            <a:pPr algn="ctr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UPPER_CASE</a:t>
            </a:r>
          </a:p>
          <a:p>
            <a:r>
              <a:rPr lang="en-US" dirty="0" smtClean="0"/>
              <a:t>Global variables should be as rare as hens teeth and stick out like a sore thumb.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new</a:t>
            </a:r>
            <a:r>
              <a:rPr lang="en-US" dirty="0" smtClean="0"/>
              <a:t> prefix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Forgetting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new</a:t>
            </a:r>
            <a:r>
              <a:rPr lang="en-US" dirty="0" smtClean="0"/>
              <a:t> causes a constructor to clobber global variables without warning.</a:t>
            </a:r>
          </a:p>
          <a:p>
            <a:r>
              <a:rPr lang="en-US" dirty="0" smtClean="0"/>
              <a:t>Fixed in ES5/strict.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Constructor functions should be named with </a:t>
            </a:r>
            <a:r>
              <a:rPr lang="en-US" dirty="0" err="1" smtClean="0"/>
              <a:t>InitialCaps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 anchor="b"/>
          <a:lstStyle/>
          <a:p>
            <a:r>
              <a:rPr lang="en-US" dirty="0" smtClean="0"/>
              <a:t>Nothing else should be named with </a:t>
            </a:r>
            <a:r>
              <a:rPr lang="en-US" dirty="0" err="1" smtClean="0"/>
              <a:t>InitialCaps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560008"/>
            <a:ext cx="8229600" cy="510540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sz="4400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4400" b="1" dirty="0" smtClean="0">
                <a:latin typeface="Courier New" pitchFamily="49" charset="0"/>
                <a:cs typeface="Courier New" pitchFamily="49" charset="0"/>
              </a:rPr>
              <a:t> a = b = 0;</a:t>
            </a:r>
          </a:p>
          <a:p>
            <a:pPr algn="ctr">
              <a:buNone/>
            </a:pPr>
            <a:endParaRPr lang="en-US" sz="4400" b="1" dirty="0" smtClean="0">
              <a:latin typeface="Courier New" pitchFamily="49" charset="0"/>
              <a:cs typeface="Courier New" pitchFamily="49" charset="0"/>
            </a:endParaRPr>
          </a:p>
          <a:p>
            <a:pPr algn="ctr">
              <a:buNone/>
            </a:pPr>
            <a:r>
              <a:rPr lang="en-US" sz="4400" b="1" dirty="0" err="1" smtClean="0">
                <a:solidFill>
                  <a:srgbClr val="FF8181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4400" b="1" dirty="0" smtClean="0">
                <a:solidFill>
                  <a:srgbClr val="FF8181"/>
                </a:solidFill>
                <a:latin typeface="Courier New" pitchFamily="49" charset="0"/>
                <a:cs typeface="Courier New" pitchFamily="49" charset="0"/>
              </a:rPr>
              <a:t> a = 0, b = 0;</a:t>
            </a:r>
          </a:p>
          <a:p>
            <a:pPr algn="ctr">
              <a:buNone/>
            </a:pPr>
            <a:endParaRPr lang="en-US" sz="4400" b="1" dirty="0" smtClean="0">
              <a:solidFill>
                <a:srgbClr val="FF8181"/>
              </a:solidFill>
              <a:latin typeface="Courier New" pitchFamily="49" charset="0"/>
              <a:cs typeface="Courier New" pitchFamily="49" charset="0"/>
            </a:endParaRPr>
          </a:p>
          <a:p>
            <a:pPr algn="ctr">
              <a:buNone/>
            </a:pPr>
            <a:r>
              <a:rPr lang="en-US" sz="4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b = 0;</a:t>
            </a:r>
          </a:p>
          <a:p>
            <a:pPr algn="ctr">
              <a:buNone/>
            </a:pPr>
            <a:r>
              <a:rPr lang="en-US" sz="4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4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a = b;</a:t>
            </a:r>
            <a:endParaRPr lang="en-US" sz="44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Write in a way that clearly communicates your intent.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4400" b="1" dirty="0" smtClean="0">
                <a:latin typeface="Courier New" pitchFamily="49" charset="0"/>
                <a:cs typeface="Courier New" pitchFamily="49" charset="0"/>
              </a:rPr>
              <a:t>if (a) b(); c();</a:t>
            </a:r>
          </a:p>
        </p:txBody>
      </p:sp>
    </p:spTree>
    <p:extLst>
      <p:ext uri="{BB962C8B-B14F-4D97-AF65-F5344CB8AC3E}">
        <p14:creationId xmlns:p14="http://schemas.microsoft.com/office/powerpoint/2010/main" val="1270183228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persci.mit.edu/_media/gallery/checkershadow_illusion4fu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3999" cy="6844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8101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wipe dir="d"/>
      </p:transition>
    </mc:Choice>
    <mc:Fallback xmlns="">
      <p:transition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4400" b="1" dirty="0" smtClean="0">
                <a:latin typeface="Courier New" pitchFamily="49" charset="0"/>
                <a:cs typeface="Courier New" pitchFamily="49" charset="0"/>
              </a:rPr>
              <a:t>if (a) b(); c();</a:t>
            </a:r>
          </a:p>
          <a:p>
            <a:pPr algn="ctr">
              <a:buNone/>
            </a:pPr>
            <a:endParaRPr lang="en-US" sz="4400" b="1" dirty="0" smtClean="0">
              <a:latin typeface="Courier New" pitchFamily="49" charset="0"/>
              <a:cs typeface="Courier New" pitchFamily="49" charset="0"/>
            </a:endParaRPr>
          </a:p>
          <a:p>
            <a:pPr algn="ctr">
              <a:buNone/>
            </a:pPr>
            <a:r>
              <a:rPr lang="en-US" sz="4400" b="1" dirty="0" smtClean="0">
                <a:solidFill>
                  <a:srgbClr val="FF8181"/>
                </a:solidFill>
                <a:latin typeface="Courier New" pitchFamily="49" charset="0"/>
                <a:cs typeface="Courier New" pitchFamily="49" charset="0"/>
              </a:rPr>
              <a:t>if (a) {b(); c();}</a:t>
            </a:r>
          </a:p>
          <a:p>
            <a:pPr algn="ctr">
              <a:buNone/>
            </a:pPr>
            <a:endParaRPr lang="en-US" sz="4400" b="1" dirty="0" smtClean="0">
              <a:solidFill>
                <a:srgbClr val="FF8181"/>
              </a:solidFill>
              <a:latin typeface="Courier New" pitchFamily="49" charset="0"/>
              <a:cs typeface="Courier New" pitchFamily="49" charset="0"/>
            </a:endParaRPr>
          </a:p>
          <a:p>
            <a:pPr algn="ctr">
              <a:buNone/>
            </a:pPr>
            <a:r>
              <a:rPr lang="en-US" sz="4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if (a) {b();} c();</a:t>
            </a:r>
            <a:endParaRPr lang="en-US" sz="44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696609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As our processes become more agile, our coding must be more resilient.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646504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++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++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x += 1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++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x += 1</a:t>
            </a: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x++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++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ln>
            <a:noFill/>
          </a:ln>
        </p:spPr>
        <p:txBody>
          <a:bodyPr/>
          <a:lstStyle/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x += 1</a:t>
            </a: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x++</a:t>
            </a: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++x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3886200" y="4763139"/>
            <a:ext cx="1295400" cy="2286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++x;</a:t>
            </a:r>
            <a:br>
              <a:rPr lang="en-US" b="1" dirty="0" smtClean="0">
                <a:latin typeface="Courier New" pitchFamily="49" charset="0"/>
                <a:cs typeface="Courier New" pitchFamily="49" charset="0"/>
              </a:rPr>
            </a:b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++x;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ln>
            <a:noFill/>
          </a:ln>
        </p:spPr>
        <p:txBody>
          <a:bodyPr anchor="ctr"/>
          <a:lstStyle/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x += 2;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For no cost, by adopting a more rigorous style, many classes of errors can be automatically avoided.</a:t>
            </a: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Bad stylists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Under educated.</a:t>
            </a:r>
          </a:p>
          <a:p>
            <a:r>
              <a:rPr lang="en-US" dirty="0" smtClean="0"/>
              <a:t>Old school.</a:t>
            </a:r>
          </a:p>
          <a:p>
            <a:r>
              <a:rPr lang="en-US" dirty="0" smtClean="0"/>
              <a:t>Thrill seeker.</a:t>
            </a:r>
          </a:p>
          <a:p>
            <a:r>
              <a:rPr lang="en-US" dirty="0" smtClean="0"/>
              <a:t>Exhibitionist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4964722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“That was intentional.”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“I know what I’m doing.”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58111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4204612" y="2661557"/>
            <a:ext cx="849081" cy="842121"/>
          </a:xfrm>
          <a:prstGeom prst="rect">
            <a:avLst/>
          </a:prstGeom>
          <a:solidFill>
            <a:srgbClr val="78787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75777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Performance specific code is usually </a:t>
            </a:r>
            <a:r>
              <a:rPr lang="en-US" dirty="0" err="1" smtClean="0"/>
              <a:t>crufty</a:t>
            </a:r>
            <a:r>
              <a:rPr lang="en-US" dirty="0" smtClean="0"/>
              <a:t>.</a:t>
            </a:r>
          </a:p>
          <a:p>
            <a:r>
              <a:rPr lang="en-US" dirty="0" smtClean="0"/>
              <a:t>Clean code is easier to reason about.</a:t>
            </a:r>
          </a:p>
          <a:p>
            <a:r>
              <a:rPr lang="en-US" dirty="0" smtClean="0">
                <a:latin typeface="Cheltenhm BdItHd BT" pitchFamily="18" charset="0"/>
              </a:rPr>
              <a:t>Premature optimization is the root of all evil.</a:t>
            </a:r>
            <a:r>
              <a:rPr lang="en-US" dirty="0" smtClean="0"/>
              <a:t>  </a:t>
            </a:r>
            <a:r>
              <a:rPr lang="en-US" sz="2800" cap="small" dirty="0" smtClean="0"/>
              <a:t>Donald Knuth</a:t>
            </a:r>
          </a:p>
          <a:p>
            <a:r>
              <a:rPr lang="en-US" dirty="0" smtClean="0"/>
              <a:t>Most of the code has a negligible impact on performance. Only optimize the code that is taking the time.</a:t>
            </a:r>
          </a:p>
          <a:p>
            <a:r>
              <a:rPr lang="en-US" dirty="0" smtClean="0"/>
              <a:t>Algorithm replacement is vastly more effective than code fiddling.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188807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 anchor="b"/>
          <a:lstStyle/>
          <a:p>
            <a:r>
              <a:rPr lang="en-US" sz="3600" dirty="0" smtClean="0"/>
              <a:t>Programming is the most complicated thing that humans do.</a:t>
            </a:r>
            <a:endParaRPr lang="en-US" sz="36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9144000" cy="1752600"/>
          </a:xfrm>
        </p:spPr>
        <p:txBody>
          <a:bodyPr/>
          <a:lstStyle/>
          <a:p>
            <a:r>
              <a:rPr lang="en-US" dirty="0" smtClean="0"/>
              <a:t>Computer programs must be perfect.</a:t>
            </a:r>
          </a:p>
          <a:p>
            <a:r>
              <a:rPr lang="en-US" dirty="0" smtClean="0"/>
              <a:t>Humans are not good at perfect.</a:t>
            </a: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1554341"/>
            <a:ext cx="7772400" cy="1470025"/>
          </a:xfrm>
        </p:spPr>
        <p:txBody>
          <a:bodyPr/>
          <a:lstStyle/>
          <a:p>
            <a:r>
              <a:rPr lang="en-US" dirty="0" smtClean="0"/>
              <a:t>Designing a programming style demands discipline.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It is not selecting features because they are liked, or pretty, or familiar.</a:t>
            </a: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4488357"/>
            <a:ext cx="7772400" cy="1470025"/>
          </a:xfrm>
        </p:spPr>
        <p:txBody>
          <a:bodyPr/>
          <a:lstStyle/>
          <a:p>
            <a:r>
              <a:rPr lang="en-US" sz="11500" spc="240" dirty="0" smtClean="0">
                <a:solidFill>
                  <a:schemeClr val="bg1">
                    <a:lumMod val="75000"/>
                  </a:schemeClr>
                </a:solidFill>
              </a:rPr>
              <a:t>The Abyss</a:t>
            </a:r>
            <a:endParaRPr lang="en-US" sz="11500" spc="24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JSLint</a:t>
            </a:r>
            <a:r>
              <a:rPr lang="en-US" dirty="0" smtClean="0"/>
              <a:t> style was driven by the need to automatically detect defects.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 anchor="b"/>
          <a:lstStyle/>
          <a:p>
            <a:r>
              <a:rPr lang="en-US" dirty="0" smtClean="0"/>
              <a:t>Forms that can hide defects are considered defective.</a:t>
            </a:r>
            <a:endParaRPr lang="en-US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Language </a:t>
            </a:r>
            <a:r>
              <a:rPr lang="en-US" dirty="0" err="1" smtClean="0"/>
              <a:t>Subsetting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9144000" cy="1752600"/>
          </a:xfrm>
        </p:spPr>
        <p:txBody>
          <a:bodyPr/>
          <a:lstStyle/>
          <a:p>
            <a:r>
              <a:rPr lang="en-US" dirty="0" smtClean="0"/>
              <a:t>Only a madman would use all of C++.</a:t>
            </a: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There will be bugs.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Do what you can to move the odds to your favor.</a:t>
            </a: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Next</a:t>
            </a:r>
            <a:br>
              <a:rPr lang="en-US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Chapter 2</a:t>
            </a:r>
            <a:r>
              <a:rPr lang="en-US" smtClean="0"/>
              <a:t>: </a:t>
            </a:r>
            <a:br>
              <a:rPr lang="en-US" smtClean="0"/>
            </a:br>
            <a:r>
              <a:rPr lang="en-US" smtClean="0"/>
              <a:t>Then </a:t>
            </a:r>
            <a:r>
              <a:rPr lang="en-US" dirty="0" smtClean="0"/>
              <a:t>There </a:t>
            </a:r>
            <a:r>
              <a:rPr lang="en-US" smtClean="0"/>
              <a:t>Was JavaScript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persci.mit.edu/_media/gallery/checkershadow_illusion4fu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3999" cy="6844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 bwMode="auto">
          <a:xfrm>
            <a:off x="4204612" y="2661557"/>
            <a:ext cx="849081" cy="842121"/>
          </a:xfrm>
          <a:prstGeom prst="rect">
            <a:avLst/>
          </a:prstGeom>
          <a:solidFill>
            <a:srgbClr val="78787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76192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heltenhm BdHd BT"/>
        <a:ea typeface=""/>
        <a:cs typeface=""/>
      </a:majorFont>
      <a:minorFont>
        <a:latin typeface="Cheltenhm BdHd B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20265</TotalTime>
  <Words>1283</Words>
  <Application>Microsoft Office PowerPoint</Application>
  <PresentationFormat>On-screen Show (4:3)</PresentationFormat>
  <Paragraphs>299</Paragraphs>
  <Slides>87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87</vt:i4>
      </vt:variant>
    </vt:vector>
  </HeadingPairs>
  <TitlesOfParts>
    <vt:vector size="93" baseType="lpstr">
      <vt:lpstr>Wingdings</vt:lpstr>
      <vt:lpstr>Cheltenhm BdItHd BT</vt:lpstr>
      <vt:lpstr>Courier New</vt:lpstr>
      <vt:lpstr>Cheltenhm BdHd BT</vt:lpstr>
      <vt:lpstr>Arial</vt:lpstr>
      <vt:lpstr>Default Design</vt:lpstr>
      <vt:lpstr>Three Days of the Good Parts</vt:lpstr>
      <vt:lpstr>PowerPoint Presentation</vt:lpstr>
      <vt:lpstr>Programming Style &amp; Your Brain</vt:lpstr>
      <vt:lpstr>PowerPoint Presentation</vt:lpstr>
      <vt:lpstr>Head. Gut.</vt:lpstr>
      <vt:lpstr>Visual Processing.</vt:lpstr>
      <vt:lpstr>PowerPoint Presentation</vt:lpstr>
      <vt:lpstr>PowerPoint Presentation</vt:lpstr>
      <vt:lpstr>PowerPoint Presentation</vt:lpstr>
      <vt:lpstr>Advertising.</vt:lpstr>
      <vt:lpstr>Tobacco.</vt:lpstr>
      <vt:lpstr>Computer Programs.</vt:lpstr>
      <vt:lpstr>Artificial Intelligence.</vt:lpstr>
      <vt:lpstr>Programming Language.</vt:lpstr>
      <vt:lpstr>Perfection.</vt:lpstr>
      <vt:lpstr>Hunters and Gatherers.</vt:lpstr>
      <vt:lpstr>Programming uses  Head and Gut.</vt:lpstr>
      <vt:lpstr>JavaScript.</vt:lpstr>
      <vt:lpstr>JSLint.</vt:lpstr>
      <vt:lpstr>WARNING!</vt:lpstr>
      <vt:lpstr>Left or Right?</vt:lpstr>
      <vt:lpstr>Left or Right?</vt:lpstr>
      <vt:lpstr>Left or Right?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Prefer forms that are error resistant.</vt:lpstr>
      <vt:lpstr>switch statement.</vt:lpstr>
      <vt:lpstr>“That hardly ever happens”</vt:lpstr>
      <vt:lpstr>A good style can help produce better programs.</vt:lpstr>
      <vt:lpstr>THEROMANSWROTELATIN ALLINUPPERCASEWITH NOWORDBREAKS ORPUNCTUATION</vt:lpstr>
      <vt:lpstr>Medieval copyists introduced lowercase, word breaks, and punctuation.</vt:lpstr>
      <vt:lpstr>Good use of style can help reduce the occurrence of errors.</vt:lpstr>
      <vt:lpstr>The Elements of Style William Strunk</vt:lpstr>
      <vt:lpstr>Programs must communicate clearly to people.</vt:lpstr>
      <vt:lpstr>Use elements of good composition where applicable.</vt:lpstr>
      <vt:lpstr>Use spaces to disambiguate parens.</vt:lpstr>
      <vt:lpstr>Immediately Invocable Function Expressions</vt:lpstr>
      <vt:lpstr>Immediately Invocable Function Expressions</vt:lpstr>
      <vt:lpstr>Immediately Invocable Function Expressions</vt:lpstr>
      <vt:lpstr>Immediately Invocable Function Expressions</vt:lpstr>
      <vt:lpstr>The Heartbreak of Automatic Semicolon Insertion</vt:lpstr>
      <vt:lpstr>with statement.</vt:lpstr>
      <vt:lpstr>with statement.</vt:lpstr>
      <vt:lpstr>Confusion must be avoided.</vt:lpstr>
      <vt:lpstr>Transitivity? What's That?</vt:lpstr>
      <vt:lpstr>If there is a feature of a language that is sometimes problematic, and if it can be replaced with another feature that is more reliable, then always use the more reliable feature.</vt:lpstr>
      <vt:lpstr>Multiline string literals</vt:lpstr>
      <vt:lpstr>Avoid forms that are difficult to distinguish from common errors.</vt:lpstr>
      <vt:lpstr>PowerPoint Presentation</vt:lpstr>
      <vt:lpstr>Make your programs look like what they do.</vt:lpstr>
      <vt:lpstr>Scope.</vt:lpstr>
      <vt:lpstr>var statement.</vt:lpstr>
      <vt:lpstr>Declare all variables at the top of the function.  Declare all functions before you call them.</vt:lpstr>
      <vt:lpstr>for (var i …) {…}</vt:lpstr>
      <vt:lpstr>Write in the language  you are writing in.</vt:lpstr>
      <vt:lpstr>Let there be let.</vt:lpstr>
      <vt:lpstr>Global variables.</vt:lpstr>
      <vt:lpstr>new prefix</vt:lpstr>
      <vt:lpstr>Constructor functions should be named with InitialCaps.</vt:lpstr>
      <vt:lpstr>PowerPoint Presentation</vt:lpstr>
      <vt:lpstr>Write in a way that clearly communicates your intent.</vt:lpstr>
      <vt:lpstr>PowerPoint Presentation</vt:lpstr>
      <vt:lpstr>PowerPoint Presentation</vt:lpstr>
      <vt:lpstr>As our processes become more agile, our coding must be more resilient.</vt:lpstr>
      <vt:lpstr>++</vt:lpstr>
      <vt:lpstr>++</vt:lpstr>
      <vt:lpstr>++</vt:lpstr>
      <vt:lpstr>++</vt:lpstr>
      <vt:lpstr>++x; ++x;</vt:lpstr>
      <vt:lpstr>For no cost, by adopting a more rigorous style, many classes of errors can be automatically avoided.</vt:lpstr>
      <vt:lpstr>Bad stylists</vt:lpstr>
      <vt:lpstr>“That was intentional.”</vt:lpstr>
      <vt:lpstr>Performance.</vt:lpstr>
      <vt:lpstr>Programming is the most complicated thing that humans do.</vt:lpstr>
      <vt:lpstr>Designing a programming style demands discipline.</vt:lpstr>
      <vt:lpstr>The Abyss</vt:lpstr>
      <vt:lpstr>The JSLint style was driven by the need to automatically detect defects.</vt:lpstr>
      <vt:lpstr>Language Subsetting.</vt:lpstr>
      <vt:lpstr>There will be bugs.</vt:lpstr>
      <vt:lpstr>Next  Chapter 2:  Then There Was JavaScript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Programming Style and Your Brain</dc:title>
  <dc:subject>Section 8</dc:subject>
  <dc:creator>Douglas Crockford</dc:creator>
  <cp:lastModifiedBy>Douglas Crockford</cp:lastModifiedBy>
  <cp:revision>679</cp:revision>
  <dcterms:created xsi:type="dcterms:W3CDTF">2005-10-05T17:31:40Z</dcterms:created>
  <dcterms:modified xsi:type="dcterms:W3CDTF">2015-12-02T14:35:05Z</dcterms:modified>
</cp:coreProperties>
</file>