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20"/>
  </p:notesMasterIdLst>
  <p:sldIdLst>
    <p:sldId id="417" r:id="rId2"/>
    <p:sldId id="256" r:id="rId3"/>
    <p:sldId id="261" r:id="rId4"/>
    <p:sldId id="384" r:id="rId5"/>
    <p:sldId id="418" r:id="rId6"/>
    <p:sldId id="420" r:id="rId7"/>
    <p:sldId id="479" r:id="rId8"/>
    <p:sldId id="367" r:id="rId9"/>
    <p:sldId id="472" r:id="rId10"/>
    <p:sldId id="470" r:id="rId11"/>
    <p:sldId id="474" r:id="rId12"/>
    <p:sldId id="475" r:id="rId13"/>
    <p:sldId id="368" r:id="rId14"/>
    <p:sldId id="473" r:id="rId15"/>
    <p:sldId id="476" r:id="rId16"/>
    <p:sldId id="478" r:id="rId17"/>
    <p:sldId id="477" r:id="rId18"/>
    <p:sldId id="257" r:id="rId19"/>
    <p:sldId id="258" r:id="rId20"/>
    <p:sldId id="264" r:id="rId21"/>
    <p:sldId id="265" r:id="rId22"/>
    <p:sldId id="266" r:id="rId23"/>
    <p:sldId id="260" r:id="rId24"/>
    <p:sldId id="274" r:id="rId25"/>
    <p:sldId id="285" r:id="rId26"/>
    <p:sldId id="290" r:id="rId27"/>
    <p:sldId id="291" r:id="rId28"/>
    <p:sldId id="316" r:id="rId29"/>
    <p:sldId id="355" r:id="rId30"/>
    <p:sldId id="356" r:id="rId31"/>
    <p:sldId id="318" r:id="rId32"/>
    <p:sldId id="292" r:id="rId33"/>
    <p:sldId id="293" r:id="rId34"/>
    <p:sldId id="381" r:id="rId35"/>
    <p:sldId id="382" r:id="rId36"/>
    <p:sldId id="349" r:id="rId37"/>
    <p:sldId id="353" r:id="rId38"/>
    <p:sldId id="345" r:id="rId39"/>
    <p:sldId id="346" r:id="rId40"/>
    <p:sldId id="375" r:id="rId41"/>
    <p:sldId id="376" r:id="rId42"/>
    <p:sldId id="447" r:id="rId43"/>
    <p:sldId id="448" r:id="rId44"/>
    <p:sldId id="286" r:id="rId45"/>
    <p:sldId id="287" r:id="rId46"/>
    <p:sldId id="489" r:id="rId47"/>
    <p:sldId id="488" r:id="rId48"/>
    <p:sldId id="487" r:id="rId49"/>
    <p:sldId id="490" r:id="rId50"/>
    <p:sldId id="427" r:id="rId51"/>
    <p:sldId id="428" r:id="rId52"/>
    <p:sldId id="484" r:id="rId53"/>
    <p:sldId id="486" r:id="rId54"/>
    <p:sldId id="429" r:id="rId55"/>
    <p:sldId id="430" r:id="rId56"/>
    <p:sldId id="431" r:id="rId57"/>
    <p:sldId id="432" r:id="rId58"/>
    <p:sldId id="435" r:id="rId59"/>
    <p:sldId id="433" r:id="rId60"/>
    <p:sldId id="434" r:id="rId61"/>
    <p:sldId id="492" r:id="rId62"/>
    <p:sldId id="451" r:id="rId63"/>
    <p:sldId id="452" r:id="rId64"/>
    <p:sldId id="458" r:id="rId65"/>
    <p:sldId id="454" r:id="rId66"/>
    <p:sldId id="455" r:id="rId67"/>
    <p:sldId id="456" r:id="rId68"/>
    <p:sldId id="457" r:id="rId69"/>
    <p:sldId id="299" r:id="rId70"/>
    <p:sldId id="300" r:id="rId71"/>
    <p:sldId id="422" r:id="rId72"/>
    <p:sldId id="424" r:id="rId73"/>
    <p:sldId id="281" r:id="rId74"/>
    <p:sldId id="419" r:id="rId75"/>
    <p:sldId id="280" r:id="rId76"/>
    <p:sldId id="449" r:id="rId77"/>
    <p:sldId id="450" r:id="rId78"/>
    <p:sldId id="480" r:id="rId79"/>
    <p:sldId id="481" r:id="rId80"/>
    <p:sldId id="482" r:id="rId81"/>
    <p:sldId id="483" r:id="rId82"/>
    <p:sldId id="357" r:id="rId83"/>
    <p:sldId id="358" r:id="rId84"/>
    <p:sldId id="359" r:id="rId85"/>
    <p:sldId id="360" r:id="rId86"/>
    <p:sldId id="361" r:id="rId87"/>
    <p:sldId id="362" r:id="rId88"/>
    <p:sldId id="363" r:id="rId89"/>
    <p:sldId id="364" r:id="rId90"/>
    <p:sldId id="329" r:id="rId91"/>
    <p:sldId id="330" r:id="rId92"/>
    <p:sldId id="412" r:id="rId93"/>
    <p:sldId id="413" r:id="rId94"/>
    <p:sldId id="377" r:id="rId95"/>
    <p:sldId id="378" r:id="rId96"/>
    <p:sldId id="379" r:id="rId97"/>
    <p:sldId id="380" r:id="rId98"/>
    <p:sldId id="414" r:id="rId99"/>
    <p:sldId id="438" r:id="rId100"/>
    <p:sldId id="416" r:id="rId101"/>
    <p:sldId id="400" r:id="rId102"/>
    <p:sldId id="401" r:id="rId103"/>
    <p:sldId id="439" r:id="rId104"/>
    <p:sldId id="460" r:id="rId105"/>
    <p:sldId id="407" r:id="rId106"/>
    <p:sldId id="408" r:id="rId107"/>
    <p:sldId id="409" r:id="rId108"/>
    <p:sldId id="410" r:id="rId109"/>
    <p:sldId id="389" r:id="rId110"/>
    <p:sldId id="390" r:id="rId111"/>
    <p:sldId id="391" r:id="rId112"/>
    <p:sldId id="394" r:id="rId113"/>
    <p:sldId id="465" r:id="rId114"/>
    <p:sldId id="466" r:id="rId115"/>
    <p:sldId id="395" r:id="rId116"/>
    <p:sldId id="396" r:id="rId117"/>
    <p:sldId id="397" r:id="rId118"/>
    <p:sldId id="399" r:id="rId119"/>
  </p:sldIdLst>
  <p:sldSz cx="9144000" cy="6858000" type="screen4x3"/>
  <p:notesSz cx="6858000" cy="9144000"/>
  <p:embeddedFontLst>
    <p:embeddedFont>
      <p:font typeface="Courier Std" panose="02070409020205020404" pitchFamily="49" charset="0"/>
      <p:regular r:id="rId121"/>
      <p:bold r:id="rId122"/>
      <p:italic r:id="rId123"/>
      <p:boldItalic r:id="rId124"/>
    </p:embeddedFont>
    <p:embeddedFont>
      <p:font typeface="Cheltenhm BdItHd BT" panose="02040703050705090403" pitchFamily="18" charset="0"/>
      <p:regular r:id="rId125"/>
    </p:embeddedFont>
    <p:embeddedFont>
      <p:font typeface="Cheltenhm BdHd BT" panose="02040703050705020403" pitchFamily="18" charset="0"/>
      <p:regular r:id="rId126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FFFF99"/>
    <a:srgbClr val="99FF66"/>
    <a:srgbClr val="66FF33"/>
    <a:srgbClr val="66CCFF"/>
    <a:srgbClr val="FFFFCC"/>
    <a:srgbClr val="FF99CC"/>
    <a:srgbClr val="AC0000"/>
    <a:srgbClr val="000099"/>
    <a:srgbClr val="FF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3" autoAdjust="0"/>
    <p:restoredTop sz="94667" autoAdjust="0"/>
  </p:normalViewPr>
  <p:slideViewPr>
    <p:cSldViewPr snapToGrid="0">
      <p:cViewPr varScale="1">
        <p:scale>
          <a:sx n="94" d="100"/>
          <a:sy n="94" d="100"/>
        </p:scale>
        <p:origin x="1065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-337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font" Target="fonts/font3.fntdata"/><Relationship Id="rId128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font" Target="fonts/font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font" Target="fonts/font4.fntdata"/><Relationship Id="rId12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font" Target="fonts/font2.fntdata"/><Relationship Id="rId13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notesMaster" Target="notesMasters/notesMaster1.xml"/><Relationship Id="rId125" Type="http://schemas.openxmlformats.org/officeDocument/2006/relationships/font" Target="fonts/font5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051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5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51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51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051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30C4A4F-4FDB-4476-8E43-8AFADDAA76E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4971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AB136B-B51C-4606-BC97-461A2294DF89}" type="slidenum">
              <a:rPr lang="en-US"/>
              <a:pPr/>
              <a:t>2</a:t>
            </a:fld>
            <a:endParaRPr lang="en-US"/>
          </a:p>
        </p:txBody>
      </p:sp>
      <p:sp>
        <p:nvSpPr>
          <p:cNvPr id="306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6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1272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C4A4F-4FDB-4476-8E43-8AFADDAA76E1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4813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C4A4F-4FDB-4476-8E43-8AFADDAA76E1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4813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C4A4F-4FDB-4476-8E43-8AFADDAA76E1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4813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C4A4F-4FDB-4476-8E43-8AFADDAA76E1}" type="slidenum">
              <a:rPr lang="en-US" smtClean="0"/>
              <a:pPr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4813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C4A4F-4FDB-4476-8E43-8AFADDAA76E1}" type="slidenum">
              <a:rPr lang="en-US" smtClean="0"/>
              <a:pPr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4813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C4A4F-4FDB-4476-8E43-8AFADDAA76E1}" type="slidenum">
              <a:rPr lang="en-US" smtClean="0"/>
              <a:pPr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4813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C4A4F-4FDB-4476-8E43-8AFADDAA76E1}" type="slidenum">
              <a:rPr lang="en-US" smtClean="0"/>
              <a:pPr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4813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C4A4F-4FDB-4476-8E43-8AFADDAA76E1}" type="slidenum">
              <a:rPr lang="en-US" smtClean="0"/>
              <a:pPr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5939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85455ED-7CA6-4D15-8064-E7192D448F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97EE68D-7FB9-43B5-A2C1-A8904FF4B4A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4309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4309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5B3A57D-C169-4004-89F3-F816B1E40C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E64E31F-C093-4FDF-8B35-CB4205B094C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61A5A72-037A-45AD-B641-C786996876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4B9DA86-9468-47B7-9FEA-2D01774029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C10FC52-3B80-4438-A1AD-1E53E037F4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F965277-4CF5-43AC-9F49-043F646C5D0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41916A9-5D63-41C8-A2FE-81B8D443A4C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FE4C61E-F407-4D54-A67B-3A350C103B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A6B93FD-725B-4AF8-AA40-9F30A1CFDB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100000">
              <a:srgbClr val="00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53DD7551-992F-46A6-9F54-0F3B581DB19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9pPr>
    </p:titleStyle>
    <p:bodyStyle>
      <a:lvl1pPr marL="342900" indent="-342900" algn="l" rtl="0" fontAlgn="base">
        <a:spcBef>
          <a:spcPct val="30000"/>
        </a:spcBef>
        <a:spcAft>
          <a:spcPct val="2000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30000"/>
        </a:spcBef>
        <a:spcAft>
          <a:spcPct val="20000"/>
        </a:spcAft>
        <a:buChar char=" "/>
        <a:defRPr sz="2800">
          <a:solidFill>
            <a:schemeClr val="bg1"/>
          </a:solidFill>
          <a:latin typeface="+mn-lt"/>
        </a:defRPr>
      </a:lvl2pPr>
      <a:lvl3pPr marL="1143000" indent="-228600" algn="l" rtl="0" fontAlgn="base">
        <a:spcBef>
          <a:spcPct val="30000"/>
        </a:spcBef>
        <a:spcAft>
          <a:spcPct val="20000"/>
        </a:spcAft>
        <a:buChar char=" "/>
        <a:defRPr sz="2800">
          <a:solidFill>
            <a:schemeClr val="bg1"/>
          </a:solidFill>
          <a:latin typeface="+mn-lt"/>
        </a:defRPr>
      </a:lvl3pPr>
      <a:lvl4pPr marL="1600200" indent="-228600" algn="l" rtl="0" fontAlgn="base">
        <a:spcBef>
          <a:spcPct val="30000"/>
        </a:spcBef>
        <a:spcAft>
          <a:spcPct val="20000"/>
        </a:spcAft>
        <a:buChar char=" "/>
        <a:defRPr sz="2800">
          <a:solidFill>
            <a:schemeClr val="bg1"/>
          </a:solidFill>
          <a:latin typeface="+mn-lt"/>
        </a:defRPr>
      </a:lvl4pPr>
      <a:lvl5pPr marL="2057400" indent="-228600" algn="l" rtl="0" fontAlgn="base">
        <a:spcBef>
          <a:spcPct val="30000"/>
        </a:spcBef>
        <a:spcAft>
          <a:spcPct val="20000"/>
        </a:spcAft>
        <a:buChar char=" "/>
        <a:defRPr sz="28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30000"/>
        </a:spcBef>
        <a:spcAft>
          <a:spcPct val="20000"/>
        </a:spcAft>
        <a:buChar char=" "/>
        <a:defRPr sz="28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30000"/>
        </a:spcBef>
        <a:spcAft>
          <a:spcPct val="20000"/>
        </a:spcAft>
        <a:buChar char=" "/>
        <a:defRPr sz="28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30000"/>
        </a:spcBef>
        <a:spcAft>
          <a:spcPct val="20000"/>
        </a:spcAft>
        <a:buChar char=" "/>
        <a:defRPr sz="28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30000"/>
        </a:spcBef>
        <a:spcAft>
          <a:spcPct val="20000"/>
        </a:spcAft>
        <a:buChar char=" "/>
        <a:defRPr sz="28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732" y="296333"/>
            <a:ext cx="8822267" cy="6409267"/>
          </a:xfrm>
        </p:spPr>
        <p:txBody>
          <a:bodyPr anchor="ctr"/>
          <a:lstStyle/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 smtClean="0">
                <a:latin typeface="Cheltenhm BdHd BT" panose="02040703050705020403" pitchFamily="18" charset="0"/>
                <a:cs typeface="Courier New" pitchFamily="49" charset="0"/>
              </a:rPr>
              <a:t>Save this in an</a:t>
            </a:r>
            <a:r>
              <a:rPr lang="en-US" sz="3600" b="1" dirty="0" smtClean="0">
                <a:latin typeface="Courier New" pitchFamily="49" charset="0"/>
                <a:cs typeface="Courier New" pitchFamily="49" charset="0"/>
              </a:rPr>
              <a:t> .html </a:t>
            </a:r>
            <a:r>
              <a:rPr lang="en-US" sz="3600" dirty="0" smtClean="0">
                <a:latin typeface="Cheltenhm BdHd BT" panose="02040703050705020403" pitchFamily="18" charset="0"/>
                <a:cs typeface="Courier New" pitchFamily="49" charset="0"/>
              </a:rPr>
              <a:t>file.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36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latin typeface="Courier New" pitchFamily="49" charset="0"/>
                <a:cs typeface="Courier New" pitchFamily="49" charset="0"/>
              </a:rPr>
              <a:t>&lt;html&gt;&lt;body&gt;&lt;pre&gt;&lt;script&gt;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</a:t>
            </a:r>
            <a:r>
              <a:rPr lang="en-US" sz="3600" b="1" dirty="0" smtClean="0">
                <a:latin typeface="Courier New" pitchFamily="49" charset="0"/>
                <a:cs typeface="Courier New" pitchFamily="49" charset="0"/>
              </a:rPr>
              <a:t> log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36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arg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3600" b="1" dirty="0" err="1" smtClean="0">
                <a:latin typeface="Courier New" pitchFamily="49" charset="0"/>
                <a:cs typeface="Courier New" pitchFamily="49" charset="0"/>
              </a:rPr>
              <a:t>document</a:t>
            </a:r>
            <a:r>
              <a:rPr lang="en-US" sz="36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.writeln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36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arg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3600" b="1" dirty="0">
                <a:latin typeface="Courier New" pitchFamily="49" charset="0"/>
                <a:cs typeface="Courier New" pitchFamily="49" charset="0"/>
              </a:rPr>
              <a:t>identity</a:t>
            </a: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(x)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x;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latin typeface="Courier New" pitchFamily="49" charset="0"/>
                <a:cs typeface="Courier New" pitchFamily="49" charset="0"/>
              </a:rPr>
              <a:t>l</a:t>
            </a:r>
            <a:r>
              <a:rPr lang="en-US" sz="3600" b="1" dirty="0" smtClean="0">
                <a:latin typeface="Courier New" pitchFamily="49" charset="0"/>
                <a:cs typeface="Courier New" pitchFamily="49" charset="0"/>
              </a:rPr>
              <a:t>og(identity(3));</a:t>
            </a:r>
            <a:endParaRPr lang="en-US" sz="36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latin typeface="Courier New" pitchFamily="49" charset="0"/>
                <a:cs typeface="Courier New" pitchFamily="49" charset="0"/>
              </a:rPr>
              <a:t>&lt;/script&gt;&lt;/pre&gt;&lt;/body&gt;&lt;/html&gt;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4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429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012"/>
            <a:ext cx="8229600" cy="5105400"/>
          </a:xfrm>
        </p:spPr>
        <p:txBody>
          <a:bodyPr anchor="ctr"/>
          <a:lstStyle/>
          <a:p>
            <a:pPr marL="0" indent="0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funky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(o) {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o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= null;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dirty="0" smtClean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x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= [];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funky(x);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log(x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);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6554722"/>
              </p:ext>
            </p:extLst>
          </p:nvPr>
        </p:nvGraphicFramePr>
        <p:xfrm>
          <a:off x="5531216" y="4027240"/>
          <a:ext cx="131602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8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8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</a:t>
                      </a:r>
                      <a:endParaRPr lang="en-US" sz="36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64880" y="3232669"/>
            <a:ext cx="2210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</a:rPr>
              <a:t>global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76380" y="4030523"/>
            <a:ext cx="837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</a:rPr>
              <a:t>[ ]</a:t>
            </a:r>
            <a:endParaRPr lang="en-US" sz="3600" dirty="0">
              <a:solidFill>
                <a:schemeClr val="bg1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 bwMode="auto">
          <a:xfrm>
            <a:off x="6535264" y="4378358"/>
            <a:ext cx="1247890" cy="10758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00B0F0"/>
            </a:solidFill>
            <a:prstDash val="solid"/>
            <a:round/>
            <a:headEnd type="oval" w="med" len="med"/>
            <a:tailEnd type="triangle"/>
          </a:ln>
          <a:effectLst/>
        </p:spPr>
      </p:cxn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17324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6431"/>
            <a:ext cx="8686800" cy="6519169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arrayg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(first)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if (first === undefined)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return [];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return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liftg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(array, value)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array.push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(value);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return array;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)([first]);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76571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665555"/>
            <a:ext cx="7772400" cy="1470025"/>
          </a:xfrm>
        </p:spPr>
        <p:txBody>
          <a:bodyPr anchor="t"/>
          <a:lstStyle/>
          <a:p>
            <a:r>
              <a:rPr lang="en-US" dirty="0" smtClean="0"/>
              <a:t>Make a function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continuize</a:t>
            </a:r>
            <a:r>
              <a:rPr lang="en-US" dirty="0" smtClean="0"/>
              <a:t> that takes a unary function, and returns a function that </a:t>
            </a:r>
            <a:r>
              <a:rPr lang="en-US" dirty="0"/>
              <a:t>takes a </a:t>
            </a:r>
            <a:r>
              <a:rPr lang="en-US" dirty="0" smtClean="0"/>
              <a:t>callback</a:t>
            </a:r>
            <a:r>
              <a:rPr lang="en-US" dirty="0"/>
              <a:t> and</a:t>
            </a:r>
            <a:r>
              <a:rPr lang="en-US" dirty="0" smtClean="0"/>
              <a:t> an argument.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327992" y="3886200"/>
            <a:ext cx="8816010" cy="1752600"/>
          </a:xfrm>
        </p:spPr>
        <p:txBody>
          <a:bodyPr anchor="ctr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sqrtc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continuize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Math.sqrt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); 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sqrtc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(alert, 81)    // 9</a:t>
            </a:r>
          </a:p>
        </p:txBody>
      </p:sp>
    </p:spTree>
    <p:extLst>
      <p:ext uri="{BB962C8B-B14F-4D97-AF65-F5344CB8AC3E}">
        <p14:creationId xmlns:p14="http://schemas.microsoft.com/office/powerpoint/2010/main" val="362625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42048" y="258417"/>
            <a:ext cx="8752866" cy="6447183"/>
          </a:xfrm>
        </p:spPr>
        <p:txBody>
          <a:bodyPr anchor="ctr"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900" b="1" dirty="0" err="1" smtClean="0">
                <a:latin typeface="Courier New" pitchFamily="49" charset="0"/>
                <a:cs typeface="Courier New" pitchFamily="49" charset="0"/>
              </a:rPr>
              <a:t>continuize</a:t>
            </a:r>
            <a:r>
              <a:rPr lang="en-US" sz="29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(unary)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9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return </a:t>
            </a:r>
            <a:r>
              <a:rPr lang="en-US" sz="29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(callback, </a:t>
            </a:r>
            <a:r>
              <a:rPr lang="en-US" sz="29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arg</a:t>
            </a:r>
            <a:r>
              <a:rPr lang="en-US" sz="29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9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return callback(</a:t>
            </a:r>
            <a:r>
              <a:rPr lang="en-US" sz="29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unary</a:t>
            </a:r>
            <a:r>
              <a:rPr lang="en-US" sz="29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9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arg</a:t>
            </a:r>
            <a:r>
              <a:rPr lang="en-US" sz="29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9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}</a:t>
            </a:r>
            <a:r>
              <a:rPr lang="en-US" sz="29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29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9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900" b="1" dirty="0" err="1" smtClean="0">
                <a:latin typeface="Courier New" pitchFamily="49" charset="0"/>
                <a:cs typeface="Courier New" pitchFamily="49" charset="0"/>
              </a:rPr>
              <a:t>continuize</a:t>
            </a:r>
            <a:r>
              <a:rPr lang="en-US" sz="29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(any) </a:t>
            </a:r>
            <a:r>
              <a:rPr lang="en-US" sz="29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9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(callback, </a:t>
            </a:r>
            <a:r>
              <a:rPr lang="en-US" sz="29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...x</a:t>
            </a:r>
            <a:r>
              <a:rPr lang="en-US" sz="29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sz="29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callback(</a:t>
            </a:r>
            <a:r>
              <a:rPr lang="en-US" sz="29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any</a:t>
            </a:r>
            <a:r>
              <a:rPr lang="en-US" sz="29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(...x</a:t>
            </a:r>
            <a:r>
              <a:rPr lang="en-US" sz="29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29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29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5930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4638"/>
            <a:ext cx="8229600" cy="6430962"/>
          </a:xfrm>
        </p:spPr>
        <p:txBody>
          <a:bodyPr anchor="ctr"/>
          <a:lstStyle/>
          <a:p>
            <a:pPr marL="0" indent="0">
              <a:buNone/>
            </a:pP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function </a:t>
            </a:r>
            <a:r>
              <a:rPr lang="en-US" sz="2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constructor</a:t>
            </a: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600" b="1" dirty="0" err="1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init</a:t>
            </a: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</a:p>
          <a:p>
            <a:pPr marL="0" indent="0">
              <a:buNone/>
            </a:pP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2600" b="1" dirty="0" err="1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var</a:t>
            </a: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that = </a:t>
            </a:r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other_constructor</a:t>
            </a: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600" b="1" dirty="0" err="1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init</a:t>
            </a: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),</a:t>
            </a:r>
          </a:p>
          <a:p>
            <a:pPr marL="0" indent="0">
              <a:buNone/>
            </a:pP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member,</a:t>
            </a:r>
          </a:p>
          <a:p>
            <a:pPr marL="0" indent="0">
              <a:buNone/>
            </a:pP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method = </a:t>
            </a:r>
            <a:r>
              <a:rPr lang="en-US" sz="2600" b="1" dirty="0" smtClean="0">
                <a:solidFill>
                  <a:srgbClr val="FFFF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function () {</a:t>
            </a:r>
          </a:p>
          <a:p>
            <a:pPr marL="0" indent="0">
              <a:buNone/>
            </a:pPr>
            <a:r>
              <a:rPr lang="en-US" sz="2600" b="1" dirty="0" smtClean="0">
                <a:solidFill>
                  <a:srgbClr val="FFFF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 // </a:t>
            </a:r>
            <a:r>
              <a:rPr lang="en-US" sz="2600" b="1" dirty="0" err="1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init</a:t>
            </a:r>
            <a:r>
              <a:rPr lang="en-US" sz="2600" b="1" dirty="0" smtClean="0">
                <a:solidFill>
                  <a:srgbClr val="FFFF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member</a:t>
            </a:r>
            <a:r>
              <a:rPr lang="en-US" sz="2600" b="1" dirty="0" smtClean="0">
                <a:solidFill>
                  <a:srgbClr val="FFFF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method</a:t>
            </a:r>
          </a:p>
          <a:p>
            <a:pPr marL="0" indent="0">
              <a:buNone/>
            </a:pP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lang="en-US" sz="2600" b="1" dirty="0" smtClean="0">
                <a:solidFill>
                  <a:srgbClr val="FFFF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2600" b="1" dirty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2600" b="1" dirty="0" err="1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that.method</a:t>
            </a: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method;</a:t>
            </a:r>
          </a:p>
          <a:p>
            <a:pPr marL="0" indent="0">
              <a:buNone/>
            </a:pPr>
            <a:r>
              <a:rPr lang="en-US" sz="2600" b="1" dirty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return that;</a:t>
            </a:r>
          </a:p>
          <a:p>
            <a:pPr marL="0" indent="0">
              <a:buNone/>
            </a:pP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sz="2600" b="1" dirty="0">
              <a:solidFill>
                <a:srgbClr val="BBFDBE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45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546" y="263880"/>
            <a:ext cx="8998772" cy="6430962"/>
          </a:xfrm>
        </p:spPr>
        <p:txBody>
          <a:bodyPr anchor="ctr"/>
          <a:lstStyle/>
          <a:p>
            <a:pPr marL="0" indent="0">
              <a:buNone/>
            </a:pP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function </a:t>
            </a:r>
            <a:r>
              <a:rPr lang="en-US" sz="2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constructor</a:t>
            </a: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(spec) {</a:t>
            </a:r>
          </a:p>
          <a:p>
            <a:pPr marL="0" indent="0">
              <a:buNone/>
            </a:pP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let {member} = spec;</a:t>
            </a:r>
          </a:p>
          <a:p>
            <a:pPr marL="0" indent="0">
              <a:buNone/>
            </a:pPr>
            <a:r>
              <a:rPr lang="en-US" sz="2600" b="1" dirty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</a:t>
            </a:r>
            <a:r>
              <a:rPr lang="en-US" sz="2600" b="1" dirty="0" err="1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const</a:t>
            </a: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{other} = </a:t>
            </a:r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other_constructor</a:t>
            </a: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(spec);</a:t>
            </a:r>
          </a:p>
          <a:p>
            <a:pPr marL="0" indent="0">
              <a:buNone/>
            </a:pP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2600" b="1" dirty="0" err="1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const</a:t>
            </a: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method = </a:t>
            </a:r>
            <a:r>
              <a:rPr lang="en-US" sz="2600" b="1" dirty="0" smtClean="0">
                <a:solidFill>
                  <a:srgbClr val="FFFF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function () {</a:t>
            </a:r>
          </a:p>
          <a:p>
            <a:pPr marL="0" indent="0">
              <a:buNone/>
            </a:pPr>
            <a:r>
              <a:rPr lang="en-US" sz="2600" b="1" dirty="0" smtClean="0">
                <a:solidFill>
                  <a:srgbClr val="FFFF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// </a:t>
            </a:r>
            <a:r>
              <a:rPr lang="en-US" sz="2600" b="1" dirty="0" smtClean="0">
                <a:solidFill>
                  <a:srgbClr val="CCFF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spec</a:t>
            </a:r>
            <a:r>
              <a:rPr lang="en-US" sz="2600" b="1" dirty="0" smtClean="0">
                <a:solidFill>
                  <a:srgbClr val="FFFF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member</a:t>
            </a:r>
            <a:r>
              <a:rPr lang="en-US" sz="2600" b="1" dirty="0" smtClean="0">
                <a:solidFill>
                  <a:srgbClr val="FFFF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other</a:t>
            </a:r>
            <a:r>
              <a:rPr lang="en-US" sz="2600" b="1" dirty="0" smtClean="0">
                <a:solidFill>
                  <a:srgbClr val="FFFF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method</a:t>
            </a:r>
          </a:p>
          <a:p>
            <a:pPr marL="0" indent="0">
              <a:buNone/>
            </a:pPr>
            <a:r>
              <a:rPr lang="en-US" sz="2600" b="1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2600" b="1" dirty="0" smtClean="0">
                <a:solidFill>
                  <a:srgbClr val="FFFF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return </a:t>
            </a:r>
            <a:r>
              <a:rPr lang="en-US" sz="2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Object</a:t>
            </a:r>
            <a:r>
              <a:rPr lang="en-US" sz="2600" b="1" dirty="0" err="1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.freeze</a:t>
            </a: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({</a:t>
            </a:r>
          </a:p>
          <a:p>
            <a:pPr marL="0" indent="0">
              <a:buNone/>
            </a:pPr>
            <a:r>
              <a:rPr lang="en-US" sz="2600" b="1" dirty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method,</a:t>
            </a:r>
          </a:p>
          <a:p>
            <a:pPr marL="0" indent="0">
              <a:buNone/>
            </a:pPr>
            <a:r>
              <a:rPr lang="en-US" sz="2600" b="1" dirty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other</a:t>
            </a:r>
          </a:p>
          <a:p>
            <a:pPr marL="0" indent="0">
              <a:buNone/>
            </a:pPr>
            <a:r>
              <a:rPr lang="en-US" sz="2600" b="1" dirty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});</a:t>
            </a:r>
          </a:p>
          <a:p>
            <a:pPr marL="0" indent="0">
              <a:buNone/>
            </a:pPr>
            <a:r>
              <a:rPr lang="en-US" sz="2600" b="1" dirty="0" smtClean="0">
                <a:solidFill>
                  <a:srgbClr val="BBFDB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sz="2600" b="1" dirty="0">
              <a:solidFill>
                <a:srgbClr val="BBFDBE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040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dirty="0" smtClean="0"/>
              <a:t>Make an array wrapper object with methods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get</a:t>
            </a:r>
            <a:r>
              <a:rPr lang="en-US" dirty="0" smtClean="0"/>
              <a:t>,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store</a:t>
            </a:r>
            <a:r>
              <a:rPr lang="en-US" dirty="0" smtClean="0"/>
              <a:t>, and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append</a:t>
            </a:r>
            <a:r>
              <a:rPr lang="en-US" dirty="0" smtClean="0"/>
              <a:t>, such that an attacker cannot get access to the private array.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599" y="3886200"/>
            <a:ext cx="7417293" cy="1752600"/>
          </a:xfrm>
        </p:spPr>
        <p:txBody>
          <a:bodyPr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myvector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vector();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>
                <a:latin typeface="Courier New" pitchFamily="49" charset="0"/>
                <a:cs typeface="Courier New" pitchFamily="49" charset="0"/>
              </a:rPr>
              <a:t>myvector.append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(7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>
                <a:latin typeface="Courier New" pitchFamily="49" charset="0"/>
                <a:cs typeface="Courier New" pitchFamily="49" charset="0"/>
              </a:rPr>
              <a:t>myvector.store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(1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, 8);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>
                <a:latin typeface="Courier New" pitchFamily="49" charset="0"/>
                <a:cs typeface="Courier New" pitchFamily="49" charset="0"/>
              </a:rPr>
              <a:t>myvector.get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(0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    // 7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>
                <a:latin typeface="Courier New" pitchFamily="49" charset="0"/>
                <a:cs typeface="Courier New" pitchFamily="49" charset="0"/>
              </a:rPr>
              <a:t>myvector.get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(1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    // 8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002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9922" y="126460"/>
            <a:ext cx="8715983" cy="657914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vector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() 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array = [];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get: 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get(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return 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array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];   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store: 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store(</a:t>
            </a:r>
            <a:r>
              <a:rPr lang="en-US" sz="2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v)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array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] = v;  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append: 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append(v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array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.push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(v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);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38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9922" y="126460"/>
            <a:ext cx="8715983" cy="657914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vector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array = [];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get: 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get(</a:t>
            </a:r>
            <a:r>
              <a:rPr lang="en-US" sz="2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return 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array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];   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store: 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store(</a:t>
            </a:r>
            <a:r>
              <a:rPr lang="en-US" sz="2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v)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array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] = v;  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append: 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append(v)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24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array</a:t>
            </a:r>
            <a:r>
              <a:rPr lang="en-US" sz="2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.push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(v);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};  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stash;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    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myvector.store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('push',</a:t>
            </a:r>
            <a:r>
              <a:rPr lang="en-US" sz="2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  <a:endParaRPr lang="en-US" sz="2400" b="1" dirty="0">
              <a:solidFill>
                <a:srgbClr val="FFCC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FFCCCC"/>
                </a:solidFill>
                <a:latin typeface="Courier New" pitchFamily="49" charset="0"/>
                <a:cs typeface="Courier New" pitchFamily="49" charset="0"/>
              </a:rPr>
              <a:t>              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stash 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= this;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}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);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myvector.append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(); // stash is 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array</a:t>
            </a: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2181472" y="4829452"/>
            <a:ext cx="6782540" cy="2028548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45115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5006242" y="2019640"/>
            <a:ext cx="390618" cy="346229"/>
          </a:xfrm>
          <a:prstGeom prst="rect">
            <a:avLst/>
          </a:prstGeom>
          <a:solidFill>
            <a:srgbClr val="0000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3716487" y="3109018"/>
            <a:ext cx="390618" cy="346229"/>
          </a:xfrm>
          <a:prstGeom prst="rect">
            <a:avLst/>
          </a:prstGeom>
          <a:solidFill>
            <a:srgbClr val="0000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3521177" y="4225514"/>
            <a:ext cx="3366639" cy="346229"/>
          </a:xfrm>
          <a:prstGeom prst="rect">
            <a:avLst/>
          </a:prstGeom>
          <a:solidFill>
            <a:srgbClr val="0000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9922" y="126460"/>
            <a:ext cx="8715983" cy="657914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vector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array = [];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get: 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</a:t>
            </a:r>
            <a:r>
              <a:rPr lang="en-US" sz="2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return 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array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[+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];   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store: 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store(</a:t>
            </a:r>
            <a:r>
              <a:rPr lang="en-US" sz="2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v)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array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[+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] = v;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append: 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(v)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array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4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array</a:t>
            </a:r>
            <a:r>
              <a:rPr lang="en-US" sz="2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.length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] = v;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320876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dirty="0" smtClean="0"/>
              <a:t>Make a function that makes a publish/subscribe object. It will reliably deliver all publications to all subscribers in the right order.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736847" y="3886199"/>
            <a:ext cx="8052046" cy="2328169"/>
          </a:xfrm>
        </p:spPr>
        <p:txBody>
          <a:bodyPr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my_pubsub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pubsub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my_pubsub.subscribe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(log);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my_pubsub.publish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("It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works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!");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// log("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It works!")</a:t>
            </a:r>
          </a:p>
        </p:txBody>
      </p:sp>
    </p:spTree>
    <p:extLst>
      <p:ext uri="{BB962C8B-B14F-4D97-AF65-F5344CB8AC3E}">
        <p14:creationId xmlns:p14="http://schemas.microsoft.com/office/powerpoint/2010/main" val="408146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012"/>
            <a:ext cx="8229600" cy="5105400"/>
          </a:xfrm>
        </p:spPr>
        <p:txBody>
          <a:bodyPr anchor="ctr"/>
          <a:lstStyle/>
          <a:p>
            <a:pPr marL="0" indent="0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funky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(o) {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o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= null;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dirty="0" smtClean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x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= [];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funky(x);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log(x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);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6554722"/>
              </p:ext>
            </p:extLst>
          </p:nvPr>
        </p:nvGraphicFramePr>
        <p:xfrm>
          <a:off x="5531216" y="4027240"/>
          <a:ext cx="131602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8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8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</a:t>
                      </a:r>
                      <a:endParaRPr lang="en-US" sz="36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64880" y="3232669"/>
            <a:ext cx="2210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</a:rPr>
              <a:t>global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76380" y="4030523"/>
            <a:ext cx="837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</a:rPr>
              <a:t>[ ]</a:t>
            </a:r>
            <a:endParaRPr lang="en-US" sz="3600" dirty="0">
              <a:solidFill>
                <a:schemeClr val="bg1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 bwMode="auto">
          <a:xfrm>
            <a:off x="6535264" y="4378358"/>
            <a:ext cx="1247890" cy="10758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00B0F0"/>
            </a:solidFill>
            <a:prstDash val="solid"/>
            <a:round/>
            <a:headEnd type="oval" w="med" len="med"/>
            <a:tailEnd type="triangle"/>
          </a:ln>
          <a:effectLst/>
        </p:spPr>
      </p:cxn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459269"/>
              </p:ext>
            </p:extLst>
          </p:nvPr>
        </p:nvGraphicFramePr>
        <p:xfrm>
          <a:off x="5533005" y="5787905"/>
          <a:ext cx="131602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8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8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o</a:t>
                      </a:r>
                      <a:endParaRPr lang="en-US" sz="36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466669" y="4993334"/>
            <a:ext cx="2210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</a:rPr>
              <a:t>funky</a:t>
            </a:r>
            <a:endParaRPr lang="en-US" sz="3600" dirty="0">
              <a:solidFill>
                <a:schemeClr val="bg1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 bwMode="auto">
          <a:xfrm flipV="1">
            <a:off x="6537053" y="4676854"/>
            <a:ext cx="1289137" cy="1462169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00B0F0"/>
            </a:solidFill>
            <a:prstDash val="solid"/>
            <a:round/>
            <a:headEnd type="oval" w="med" len="med"/>
            <a:tailEnd type="triangle"/>
          </a:ln>
          <a:effectLst/>
        </p:spPr>
      </p:cxn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28074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330" y="126460"/>
            <a:ext cx="8809575" cy="6579140"/>
          </a:xfrm>
        </p:spPr>
        <p:txBody>
          <a:bodyPr anchor="t"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pubsub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()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subscribers = [];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{ </a:t>
            </a: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subscribe: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subscriber) {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subscribers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.push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(subscriber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); </a:t>
            </a:r>
            <a:endParaRPr lang="en-US" sz="2400" b="1" dirty="0" smtClean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}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</a:t>
            </a: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publish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: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(publication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length = 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subscribers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.length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 </a:t>
            </a:r>
            <a:endParaRPr lang="en-US" sz="24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for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= 0; </a:t>
            </a:r>
            <a:r>
              <a:rPr lang="en-US" sz="2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&lt; length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 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+= 1) 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{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    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subscribers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](publication);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}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};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841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330" y="126460"/>
            <a:ext cx="8809575" cy="657914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pubsub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()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subscribers = [];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{ </a:t>
            </a: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subscribe: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subscriber) {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subscribers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.push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(subscriber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); </a:t>
            </a:r>
            <a:endParaRPr lang="en-US" sz="2400" b="1" dirty="0" smtClean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}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</a:t>
            </a: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publish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: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(publication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length = 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subscribers</a:t>
            </a:r>
            <a:r>
              <a:rPr lang="en-US" sz="2400" b="1" dirty="0" err="1" smtClean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.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length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 </a:t>
            </a:r>
            <a:endParaRPr lang="en-US" sz="24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for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= 0; </a:t>
            </a:r>
            <a:r>
              <a:rPr lang="en-US" sz="2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&lt; length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 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+= 1) 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{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   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subscribers[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](publication);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}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}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};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    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my_pubsub.subscribe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();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2343705" y="5495277"/>
            <a:ext cx="6782540" cy="1344968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43621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3266893" y="3500570"/>
            <a:ext cx="996993" cy="346229"/>
          </a:xfrm>
          <a:prstGeom prst="rect">
            <a:avLst/>
          </a:prstGeom>
          <a:solidFill>
            <a:srgbClr val="0000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266892" y="4206249"/>
            <a:ext cx="3541411" cy="346229"/>
          </a:xfrm>
          <a:prstGeom prst="rect">
            <a:avLst/>
          </a:prstGeom>
          <a:solidFill>
            <a:srgbClr val="0000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330" y="126460"/>
            <a:ext cx="8809575" cy="657914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pubsub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()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subscribers = [];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{ </a:t>
            </a: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subscribe: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subscriber) {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subscribers.push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(subscriber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); </a:t>
            </a:r>
            <a:endParaRPr lang="en-US" sz="2400" b="1" dirty="0" smtClean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}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</a:t>
            </a: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publish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: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(publication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length = 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subscribers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.length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 </a:t>
            </a:r>
            <a:endParaRPr lang="en-US" sz="24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for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= 0; </a:t>
            </a:r>
            <a:r>
              <a:rPr lang="en-US" sz="2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&lt; length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 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+= 1)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   try { </a:t>
            </a:r>
            <a:endParaRPr lang="en-US" sz="24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   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subscribers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](</a:t>
            </a:r>
            <a:r>
              <a:rPr lang="en-US" sz="2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publication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   } catch (ignore) {} </a:t>
            </a:r>
            <a:endParaRPr lang="en-US" sz="24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}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};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10738" y="3244334"/>
            <a:ext cx="322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Courier New" pitchFamily="49" charset="0"/>
                <a:cs typeface="Courier New" pitchFamily="49" charset="0"/>
              </a:rPr>
              <a:t>"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95514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330" y="126460"/>
            <a:ext cx="8809575" cy="6579140"/>
          </a:xfrm>
          <a:solidFill>
            <a:schemeClr val="tx1"/>
          </a:solidFill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pubsub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()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subscribers = [];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{ </a:t>
            </a: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subscribe: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subscriber) {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subscribers.push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(subscriber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); </a:t>
            </a:r>
            <a:endParaRPr lang="en-US" sz="2400" b="1" dirty="0" smtClean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}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</a:t>
            </a: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publish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: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(publication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length = 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subscribers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.length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 </a:t>
            </a:r>
            <a:endParaRPr lang="en-US" sz="24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for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= 0; </a:t>
            </a:r>
            <a:r>
              <a:rPr lang="en-US" sz="2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&lt; length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 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+= 1)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   try { </a:t>
            </a:r>
            <a:endParaRPr lang="en-US" sz="24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   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subscribers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](</a:t>
            </a:r>
            <a:r>
              <a:rPr lang="en-US" sz="2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publication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   } catch (ignore) {} </a:t>
            </a:r>
            <a:endParaRPr lang="en-US" sz="24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}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};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my_pubsub.publish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undefined;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2343705" y="5575852"/>
            <a:ext cx="6782540" cy="1264392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23882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auto">
          <a:xfrm>
            <a:off x="2292859" y="896519"/>
            <a:ext cx="2656828" cy="346229"/>
          </a:xfrm>
          <a:prstGeom prst="rect">
            <a:avLst/>
          </a:prstGeom>
          <a:solidFill>
            <a:srgbClr val="0000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330" y="126460"/>
            <a:ext cx="8809575" cy="6579140"/>
          </a:xfrm>
          <a:noFill/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pubsub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()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subscribers = [];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Object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.freeze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({ </a:t>
            </a: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subscribe: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subscriber) {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subscribers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.push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(subscriber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); </a:t>
            </a:r>
            <a:endParaRPr lang="en-US" sz="2400" b="1" dirty="0" smtClean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}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</a:t>
            </a: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publish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: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(publication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length = 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subscribers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.length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 </a:t>
            </a:r>
            <a:endParaRPr lang="en-US" sz="24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for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= 0; </a:t>
            </a:r>
            <a:r>
              <a:rPr lang="en-US" sz="2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&lt; length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 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+= 1)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   try { </a:t>
            </a:r>
            <a:endParaRPr lang="en-US" sz="24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   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subscribers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](</a:t>
            </a:r>
            <a:r>
              <a:rPr lang="en-US" sz="2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publication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   } catch (ignore) {} </a:t>
            </a:r>
            <a:endParaRPr lang="en-US" sz="24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}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});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       </a:t>
            </a: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14288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3965713" y="3866322"/>
            <a:ext cx="4651513" cy="298174"/>
          </a:xfrm>
          <a:prstGeom prst="rect">
            <a:avLst/>
          </a:prstGeom>
          <a:solidFill>
            <a:srgbClr val="AC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330" y="126460"/>
            <a:ext cx="8809575" cy="657914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pubsub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()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subscribers = [];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Object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.freeze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({ </a:t>
            </a: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subscribe: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subscriber) {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subscribers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.push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(subscriber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); </a:t>
            </a:r>
            <a:endParaRPr lang="en-US" sz="2400" b="1" dirty="0" smtClean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}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</a:t>
            </a: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publish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: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(publication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length = 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subscribers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.length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 </a:t>
            </a:r>
            <a:endParaRPr lang="en-US" sz="24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for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= 0; </a:t>
            </a:r>
            <a:r>
              <a:rPr lang="en-US" sz="2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&lt; length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 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+= 1)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   try { </a:t>
            </a:r>
            <a:endParaRPr lang="en-US" sz="24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   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subscribers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](</a:t>
            </a:r>
            <a:r>
              <a:rPr lang="en-US" sz="2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publication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   } catch (ignore) {} </a:t>
            </a:r>
            <a:endParaRPr lang="en-US" sz="24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}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24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});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    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}         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my_pubsub.subscribe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() {</a:t>
            </a:r>
            <a:endParaRPr lang="en-US" sz="2400" b="1" dirty="0" smtClean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   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this.length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= 0;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}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);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2343705" y="5433133"/>
            <a:ext cx="6782540" cy="1407112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10738" y="3244334"/>
            <a:ext cx="322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Courier New" pitchFamily="49" charset="0"/>
                <a:cs typeface="Courier New" pitchFamily="49" charset="0"/>
              </a:rPr>
              <a:t>"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98799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2501581" y="2745196"/>
            <a:ext cx="6284610" cy="346229"/>
          </a:xfrm>
          <a:prstGeom prst="rect">
            <a:avLst/>
          </a:prstGeom>
          <a:solidFill>
            <a:srgbClr val="0000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937299" y="3494645"/>
            <a:ext cx="311972" cy="346229"/>
          </a:xfrm>
          <a:prstGeom prst="rect">
            <a:avLst/>
          </a:prstGeom>
          <a:solidFill>
            <a:srgbClr val="0000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330" y="126460"/>
            <a:ext cx="8809575" cy="657914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pubsub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()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subscribers = [];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Object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.freeze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({ </a:t>
            </a: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subscribe: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subscriber) {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subscribers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.push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(subscriber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); </a:t>
            </a:r>
            <a:endParaRPr lang="en-US" sz="2400" b="1" dirty="0" smtClean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}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</a:t>
            </a: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publish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: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(publication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subscribers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.forEach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function (s) { </a:t>
            </a:r>
            <a:endParaRPr lang="en-US" sz="2400" b="1" dirty="0">
              <a:solidFill>
                <a:srgbClr val="66CCFF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    try {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       s(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publication</a:t>
            </a: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   } catch (ignore) {} </a:t>
            </a:r>
            <a:endParaRPr lang="en-US" sz="2400" b="1" dirty="0">
              <a:solidFill>
                <a:srgbClr val="66CCFF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}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); </a:t>
            </a:r>
            <a:endParaRPr lang="en-US" sz="24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24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});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    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32265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330" y="126460"/>
            <a:ext cx="8809575" cy="657914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pubsub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()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subscribers = [];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Object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.freeze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({ </a:t>
            </a: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subscribe: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subscriber) {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subscribers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.push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(subscriber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); </a:t>
            </a:r>
            <a:endParaRPr lang="en-US" sz="2400" b="1" dirty="0" smtClean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}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</a:t>
            </a: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publish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: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(publication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subscribers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.forEach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function (s) { </a:t>
            </a:r>
            <a:endParaRPr lang="en-US" sz="2400" b="1" dirty="0">
              <a:solidFill>
                <a:srgbClr val="66CCFF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    try {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       s(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publication</a:t>
            </a: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   } catch (ignore) {} </a:t>
            </a:r>
            <a:endParaRPr lang="en-US" sz="2400" b="1" dirty="0">
              <a:solidFill>
                <a:srgbClr val="66CCFF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}); </a:t>
            </a:r>
            <a:endParaRPr lang="en-US" sz="24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24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});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    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my_pubsub.subscribe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(limit(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my_pubsub.publish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("Out of order");</a:t>
            </a: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}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 1));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1420009" y="5521911"/>
            <a:ext cx="7706235" cy="129392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10738" y="3244334"/>
            <a:ext cx="322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latin typeface="Courier New" pitchFamily="49" charset="0"/>
                <a:cs typeface="Courier New" pitchFamily="49" charset="0"/>
              </a:rPr>
              <a:t>"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71722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3241554" y="3105297"/>
            <a:ext cx="4899034" cy="1128952"/>
          </a:xfrm>
          <a:prstGeom prst="rect">
            <a:avLst/>
          </a:prstGeom>
          <a:solidFill>
            <a:srgbClr val="0000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6330" y="126460"/>
            <a:ext cx="8809575" cy="657914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pubsub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()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subscribers = [];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Object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.freeze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({ </a:t>
            </a: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subscribe: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subscriber) {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subscribers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.push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(subscriber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); </a:t>
            </a:r>
            <a:endParaRPr lang="en-US" sz="2400" b="1" dirty="0" smtClean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}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</a:t>
            </a: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publish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: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(publication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sz="24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subscribers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.forEach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function (s) { </a:t>
            </a:r>
            <a:endParaRPr lang="en-US" sz="2400" b="1" dirty="0">
              <a:solidFill>
                <a:srgbClr val="66CCFF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  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setTimeout</a:t>
            </a: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 smtClean="0">
                <a:solidFill>
                  <a:srgbClr val="FFCC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400" b="1" dirty="0">
                <a:solidFill>
                  <a:srgbClr val="FFCCCC"/>
                </a:solidFill>
                <a:latin typeface="Courier New" pitchFamily="49" charset="0"/>
                <a:cs typeface="Courier New" pitchFamily="49" charset="0"/>
              </a:rPr>
              <a:t>() </a:t>
            </a:r>
            <a:r>
              <a:rPr lang="en-US" sz="2400" b="1" dirty="0" smtClean="0">
                <a:solidFill>
                  <a:srgbClr val="FFCCCC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FFCCCC"/>
                </a:solidFill>
                <a:latin typeface="Courier New" pitchFamily="49" charset="0"/>
                <a:cs typeface="Courier New" pitchFamily="49" charset="0"/>
              </a:rPr>
              <a:t>                    </a:t>
            </a: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s</a:t>
            </a:r>
            <a:r>
              <a:rPr lang="en-US" sz="2400" b="1" dirty="0" smtClean="0">
                <a:solidFill>
                  <a:srgbClr val="FFCC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publication</a:t>
            </a:r>
            <a:r>
              <a:rPr lang="en-US" sz="2400" b="1" dirty="0" smtClean="0">
                <a:solidFill>
                  <a:srgbClr val="FFCCCC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FFCCCC"/>
                </a:solidFill>
                <a:latin typeface="Courier New" pitchFamily="49" charset="0"/>
                <a:cs typeface="Courier New" pitchFamily="49" charset="0"/>
              </a:rPr>
              <a:t>                }</a:t>
            </a:r>
            <a:r>
              <a:rPr lang="en-US" sz="2400" b="1" dirty="0" smtClean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, 0</a:t>
            </a: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}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);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}</a:t>
            </a:r>
            <a:endParaRPr lang="en-US" sz="24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});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    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      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10738" y="3244334"/>
            <a:ext cx="3522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Courier New" pitchFamily="49" charset="0"/>
                <a:cs typeface="Courier New" pitchFamily="49" charset="0"/>
              </a:rPr>
              <a:t>"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13820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012"/>
            <a:ext cx="8229600" cy="5105400"/>
          </a:xfrm>
        </p:spPr>
        <p:txBody>
          <a:bodyPr anchor="ctr"/>
          <a:lstStyle/>
          <a:p>
            <a:pPr marL="0" indent="0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funky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(o) {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o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= null;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dirty="0" smtClean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x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= [];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funky(x);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log(x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);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6554722"/>
              </p:ext>
            </p:extLst>
          </p:nvPr>
        </p:nvGraphicFramePr>
        <p:xfrm>
          <a:off x="5531216" y="4027240"/>
          <a:ext cx="131602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8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8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</a:t>
                      </a:r>
                      <a:endParaRPr lang="en-US" sz="36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64880" y="3232669"/>
            <a:ext cx="2210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</a:rPr>
              <a:t>global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76380" y="4030523"/>
            <a:ext cx="837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</a:rPr>
              <a:t>[ ]</a:t>
            </a:r>
            <a:endParaRPr lang="en-US" sz="3600" dirty="0">
              <a:solidFill>
                <a:schemeClr val="bg1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 bwMode="auto">
          <a:xfrm>
            <a:off x="6535264" y="4378358"/>
            <a:ext cx="1247890" cy="10758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00B0F0"/>
            </a:solidFill>
            <a:prstDash val="solid"/>
            <a:round/>
            <a:headEnd type="oval" w="med" len="med"/>
            <a:tailEnd type="triangle"/>
          </a:ln>
          <a:effectLst/>
        </p:spPr>
      </p:cxn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459269"/>
              </p:ext>
            </p:extLst>
          </p:nvPr>
        </p:nvGraphicFramePr>
        <p:xfrm>
          <a:off x="5533005" y="5787905"/>
          <a:ext cx="1316020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8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8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o</a:t>
                      </a:r>
                      <a:endParaRPr lang="en-US" sz="36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466669" y="4993334"/>
            <a:ext cx="2210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</a:rPr>
              <a:t>funky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55942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61732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What is x?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012"/>
            <a:ext cx="8229600" cy="5105400"/>
          </a:xfrm>
        </p:spPr>
        <p:txBody>
          <a:bodyPr anchor="t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swap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(a, b) {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temp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= a;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a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= b;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b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temp;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x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= 1, y = 2;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swap(x, y);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log(x);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72831" y="3236309"/>
            <a:ext cx="2706484" cy="1815882"/>
          </a:xfrm>
          <a:prstGeom prst="rect">
            <a:avLst/>
          </a:prstGeom>
          <a:solidFill>
            <a:srgbClr val="003E6C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A.1</a:t>
            </a:r>
            <a:endParaRPr lang="en-US" sz="28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pPr algn="l"/>
            <a:r>
              <a:rPr lang="en-US" sz="28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B.2</a:t>
            </a:r>
          </a:p>
          <a:p>
            <a:pPr algn="l"/>
            <a:r>
              <a:rPr lang="en-US" sz="2800" b="1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C.undefined</a:t>
            </a:r>
            <a:endParaRPr lang="en-US" sz="28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pPr algn="l"/>
            <a:r>
              <a:rPr lang="en-US" sz="2800" b="1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D.throw</a:t>
            </a:r>
            <a:r>
              <a:rPr lang="en-US" sz="28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0014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61732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What is x?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012"/>
            <a:ext cx="8229600" cy="5105400"/>
          </a:xfrm>
        </p:spPr>
        <p:txBody>
          <a:bodyPr anchor="t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swap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(a, b) {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temp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= a;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a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= b;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b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temp;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x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= 1, y = 2;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swap(x, y);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log(x);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72831" y="3236309"/>
            <a:ext cx="2706484" cy="1815882"/>
          </a:xfrm>
          <a:prstGeom prst="rect">
            <a:avLst/>
          </a:prstGeom>
          <a:solidFill>
            <a:srgbClr val="003E6C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28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A.1</a:t>
            </a:r>
            <a:endParaRPr lang="en-US" sz="28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pPr algn="l"/>
            <a:r>
              <a:rPr lang="en-US" sz="2800" b="1" dirty="0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B.2</a:t>
            </a:r>
          </a:p>
          <a:p>
            <a:pPr algn="l"/>
            <a:r>
              <a:rPr lang="en-US" sz="2800" b="1" dirty="0" err="1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C.undefined</a:t>
            </a:r>
            <a:endParaRPr lang="en-US" sz="2800" b="1" dirty="0">
              <a:solidFill>
                <a:srgbClr val="00B0F0"/>
              </a:solidFill>
              <a:latin typeface="Courier New" pitchFamily="49" charset="0"/>
              <a:cs typeface="Courier New" pitchFamily="49" charset="0"/>
            </a:endParaRPr>
          </a:p>
          <a:p>
            <a:pPr algn="l"/>
            <a:r>
              <a:rPr lang="en-US" sz="2800" b="1" dirty="0" err="1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D.throw</a:t>
            </a:r>
            <a:r>
              <a:rPr lang="en-US" sz="2800" b="1" dirty="0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3834561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012"/>
            <a:ext cx="8229600" cy="5105400"/>
          </a:xfrm>
        </p:spPr>
        <p:txBody>
          <a:bodyPr anchor="t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swap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(a, b) {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temp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= a;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a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= b;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b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temp;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x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= 1, y = 2;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swap(x, y);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log(x);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7114945"/>
              </p:ext>
            </p:extLst>
          </p:nvPr>
        </p:nvGraphicFramePr>
        <p:xfrm>
          <a:off x="5466668" y="2714808"/>
          <a:ext cx="1316020" cy="128016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658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8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</a:t>
                      </a:r>
                      <a:endParaRPr lang="en-US" sz="36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y</a:t>
                      </a:r>
                      <a:endParaRPr lang="en-US" sz="36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00332" y="1920237"/>
            <a:ext cx="2210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</a:rPr>
              <a:t>global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11832" y="2718091"/>
            <a:ext cx="837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</a:rPr>
              <a:t>1</a:t>
            </a:r>
            <a:endParaRPr lang="en-US" sz="3600" dirty="0">
              <a:solidFill>
                <a:schemeClr val="bg1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 bwMode="auto">
          <a:xfrm>
            <a:off x="6470716" y="3065926"/>
            <a:ext cx="1247890" cy="10758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00B0F0"/>
            </a:solidFill>
            <a:prstDash val="solid"/>
            <a:round/>
            <a:headEnd type="oval" w="med" len="med"/>
            <a:tailEnd type="triangle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7808246" y="3349207"/>
            <a:ext cx="837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</a:rPr>
              <a:t>2</a:t>
            </a:r>
            <a:endParaRPr lang="en-US" sz="3600" dirty="0">
              <a:solidFill>
                <a:schemeClr val="bg1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 bwMode="auto">
          <a:xfrm>
            <a:off x="6472506" y="3648631"/>
            <a:ext cx="1247890" cy="10758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00B0F0"/>
            </a:solidFill>
            <a:prstDash val="solid"/>
            <a:round/>
            <a:headEnd type="oval" w="med" len="med"/>
            <a:tailEnd type="triangle"/>
          </a:ln>
          <a:effectLst/>
        </p:spPr>
      </p:cxn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55046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012"/>
            <a:ext cx="8229600" cy="5105400"/>
          </a:xfrm>
        </p:spPr>
        <p:txBody>
          <a:bodyPr anchor="t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swap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(a, b) {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temp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= a;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a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= b;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b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temp;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x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= 1, y = 2;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swap(x, y);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log(x);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7114945"/>
              </p:ext>
            </p:extLst>
          </p:nvPr>
        </p:nvGraphicFramePr>
        <p:xfrm>
          <a:off x="5466668" y="2714808"/>
          <a:ext cx="1316020" cy="128016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658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8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</a:t>
                      </a:r>
                      <a:endParaRPr lang="en-US" sz="36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y</a:t>
                      </a:r>
                      <a:endParaRPr lang="en-US" sz="36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00332" y="1920237"/>
            <a:ext cx="2210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</a:rPr>
              <a:t>global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11832" y="2718091"/>
            <a:ext cx="837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</a:rPr>
              <a:t>1</a:t>
            </a:r>
            <a:endParaRPr lang="en-US" sz="3600" dirty="0">
              <a:solidFill>
                <a:schemeClr val="bg1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 bwMode="auto">
          <a:xfrm>
            <a:off x="6470716" y="3065926"/>
            <a:ext cx="1247890" cy="10758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00B0F0"/>
            </a:solidFill>
            <a:prstDash val="solid"/>
            <a:round/>
            <a:headEnd type="oval" w="med" len="med"/>
            <a:tailEnd type="triangle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7808246" y="3349207"/>
            <a:ext cx="837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</a:rPr>
              <a:t>2</a:t>
            </a:r>
            <a:endParaRPr lang="en-US" sz="3600" dirty="0">
              <a:solidFill>
                <a:schemeClr val="bg1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 bwMode="auto">
          <a:xfrm>
            <a:off x="6472506" y="3648631"/>
            <a:ext cx="1247890" cy="10758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00B0F0"/>
            </a:solidFill>
            <a:prstDash val="solid"/>
            <a:round/>
            <a:headEnd type="oval" w="med" len="med"/>
            <a:tailEnd type="triangle"/>
          </a:ln>
          <a:effectLst/>
        </p:spPr>
      </p:cxn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125885"/>
              </p:ext>
            </p:extLst>
          </p:nvPr>
        </p:nvGraphicFramePr>
        <p:xfrm>
          <a:off x="5463085" y="4808961"/>
          <a:ext cx="1316020" cy="16510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658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8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</a:t>
                      </a:r>
                      <a:endParaRPr lang="en-US" sz="36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</a:t>
                      </a:r>
                      <a:endParaRPr lang="en-US" sz="36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temp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396749" y="4014390"/>
            <a:ext cx="2210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</a:rPr>
              <a:t>swap</a:t>
            </a:r>
            <a:endParaRPr lang="en-US" sz="3600" dirty="0">
              <a:solidFill>
                <a:schemeClr val="bg1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 bwMode="auto">
          <a:xfrm flipV="1">
            <a:off x="6467133" y="3349207"/>
            <a:ext cx="1299951" cy="1810872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00B0F0"/>
            </a:solidFill>
            <a:prstDash val="solid"/>
            <a:round/>
            <a:headEnd type="oval" w="med" len="med"/>
            <a:tailEnd type="triangle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 flipV="1">
            <a:off x="6468923" y="4061637"/>
            <a:ext cx="1249683" cy="1681147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00B0F0"/>
            </a:solidFill>
            <a:prstDash val="solid"/>
            <a:round/>
            <a:headEnd type="oval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00431708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012"/>
            <a:ext cx="8229600" cy="5105400"/>
          </a:xfrm>
        </p:spPr>
        <p:txBody>
          <a:bodyPr anchor="t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swap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(a, b) {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temp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= a;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a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= b;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b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temp;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x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= 1, y = 2;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swap(x, y);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log(x);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7114945"/>
              </p:ext>
            </p:extLst>
          </p:nvPr>
        </p:nvGraphicFramePr>
        <p:xfrm>
          <a:off x="5466668" y="2714808"/>
          <a:ext cx="1316020" cy="128016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658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8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</a:t>
                      </a:r>
                      <a:endParaRPr lang="en-US" sz="36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y</a:t>
                      </a:r>
                      <a:endParaRPr lang="en-US" sz="36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400332" y="1920237"/>
            <a:ext cx="2210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</a:rPr>
              <a:t>global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11832" y="2718091"/>
            <a:ext cx="837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</a:rPr>
              <a:t>1</a:t>
            </a:r>
            <a:endParaRPr lang="en-US" sz="3600" dirty="0">
              <a:solidFill>
                <a:schemeClr val="bg1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 bwMode="auto">
          <a:xfrm>
            <a:off x="6470716" y="3065926"/>
            <a:ext cx="1247890" cy="10758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00B0F0"/>
            </a:solidFill>
            <a:prstDash val="solid"/>
            <a:round/>
            <a:headEnd type="oval" w="med" len="med"/>
            <a:tailEnd type="triangle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7808246" y="3349207"/>
            <a:ext cx="837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</a:rPr>
              <a:t>2</a:t>
            </a:r>
            <a:endParaRPr lang="en-US" sz="3600" dirty="0">
              <a:solidFill>
                <a:schemeClr val="bg1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 bwMode="auto">
          <a:xfrm>
            <a:off x="6472506" y="3648631"/>
            <a:ext cx="1247890" cy="10758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00B0F0"/>
            </a:solidFill>
            <a:prstDash val="solid"/>
            <a:round/>
            <a:headEnd type="oval" w="med" len="med"/>
            <a:tailEnd type="triangle"/>
          </a:ln>
          <a:effectLst/>
        </p:spPr>
      </p:cxn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125885"/>
              </p:ext>
            </p:extLst>
          </p:nvPr>
        </p:nvGraphicFramePr>
        <p:xfrm>
          <a:off x="5463085" y="4808961"/>
          <a:ext cx="1316020" cy="165100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6580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8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a</a:t>
                      </a:r>
                      <a:endParaRPr lang="en-US" sz="36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</a:t>
                      </a:r>
                      <a:endParaRPr lang="en-US" sz="36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temp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396749" y="4014390"/>
            <a:ext cx="2210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3600" dirty="0" smtClean="0">
                <a:solidFill>
                  <a:schemeClr val="bg1"/>
                </a:solidFill>
              </a:rPr>
              <a:t>swap</a:t>
            </a:r>
            <a:endParaRPr lang="en-US" sz="3600" dirty="0">
              <a:solidFill>
                <a:schemeClr val="bg1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 bwMode="auto">
          <a:xfrm flipV="1">
            <a:off x="6467133" y="3995538"/>
            <a:ext cx="1251473" cy="1164541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00B0F0"/>
            </a:solidFill>
            <a:prstDash val="solid"/>
            <a:round/>
            <a:headEnd type="oval" w="med" len="med"/>
            <a:tailEnd type="triangle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 flipV="1">
            <a:off x="6468923" y="3269512"/>
            <a:ext cx="1249683" cy="2473273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00B0F0"/>
            </a:solidFill>
            <a:prstDash val="solid"/>
            <a:round/>
            <a:headEnd type="oval" w="med" len="med"/>
            <a:tailEnd type="triangle"/>
          </a:ln>
          <a:effectLst/>
        </p:spPr>
      </p:cxnSp>
      <p:cxnSp>
        <p:nvCxnSpPr>
          <p:cNvPr id="14" name="Straight Arrow Connector 13"/>
          <p:cNvCxnSpPr/>
          <p:nvPr/>
        </p:nvCxnSpPr>
        <p:spPr bwMode="auto">
          <a:xfrm flipV="1">
            <a:off x="6477788" y="3349207"/>
            <a:ext cx="1330458" cy="2923434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00B0F0"/>
            </a:solidFill>
            <a:prstDash val="solid"/>
            <a:round/>
            <a:headEnd type="oval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51724872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dirty="0" smtClean="0"/>
              <a:t>Write three binary functions,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add</a:t>
            </a:r>
            <a:r>
              <a:rPr lang="en-US" dirty="0"/>
              <a:t> , </a:t>
            </a:r>
            <a:r>
              <a:rPr lang="en-US" b="1" dirty="0" smtClean="0">
                <a:latin typeface="Courier Std" pitchFamily="49" charset="0"/>
              </a:rPr>
              <a:t>sub</a:t>
            </a:r>
            <a:r>
              <a:rPr lang="en-US" dirty="0" smtClean="0"/>
              <a:t>, and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mul</a:t>
            </a:r>
            <a:r>
              <a:rPr lang="en-US" dirty="0" smtClean="0"/>
              <a:t>, that take two numbers and return their sum, difference, and product.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 anchor="ctr"/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add(3, 4)    //  7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sub(3, 4)    // -1</a:t>
            </a:r>
          </a:p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mul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(3, 4)    // 12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37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5533"/>
            <a:ext cx="8229600" cy="6460067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3600" b="1" dirty="0" smtClean="0">
                <a:latin typeface="Courier New" pitchFamily="49" charset="0"/>
                <a:cs typeface="Courier New" pitchFamily="49" charset="0"/>
              </a:rPr>
              <a:t>add</a:t>
            </a: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(first, second) 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return </a:t>
            </a: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first 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+ </a:t>
            </a: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second;</a:t>
            </a:r>
            <a:endParaRPr lang="en-US" sz="3600" b="1" dirty="0" smtClean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3600" b="1" dirty="0" smtClean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3600" b="1" dirty="0">
                <a:latin typeface="Courier New" pitchFamily="49" charset="0"/>
                <a:cs typeface="Courier New" pitchFamily="49" charset="0"/>
              </a:rPr>
              <a:t>sub</a:t>
            </a: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(first, second)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first - second;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3600" b="1" dirty="0" smtClean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3600" b="1" dirty="0" smtClean="0">
                <a:latin typeface="Courier New" pitchFamily="49" charset="0"/>
                <a:cs typeface="Courier New" pitchFamily="49" charset="0"/>
              </a:rPr>
              <a:t>mul</a:t>
            </a: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(first, second)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first 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* </a:t>
            </a: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second;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36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7711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1" name="Rectangle 73"/>
          <p:cNvSpPr>
            <a:spLocks noGrp="1" noChangeArrowheads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sz="8000" dirty="0" smtClean="0"/>
              <a:t>Fun With Functions</a:t>
            </a:r>
            <a:endParaRPr lang="en-US" sz="8000" dirty="0"/>
          </a:p>
        </p:txBody>
      </p:sp>
      <p:sp>
        <p:nvSpPr>
          <p:cNvPr id="2122" name="Rectangle 74"/>
          <p:cNvSpPr>
            <a:spLocks noGrp="1" noChangeArrowheads="1"/>
          </p:cNvSpPr>
          <p:nvPr>
            <p:ph type="subTitle" idx="1"/>
          </p:nvPr>
        </p:nvSpPr>
        <p:spPr/>
        <p:txBody>
          <a:bodyPr anchor="b"/>
          <a:lstStyle/>
          <a:p>
            <a:r>
              <a:rPr lang="en-US" dirty="0" smtClean="0"/>
              <a:t>Douglas </a:t>
            </a:r>
            <a:r>
              <a:rPr lang="en-US" dirty="0" err="1" smtClean="0"/>
              <a:t>Crockford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dirty="0" smtClean="0"/>
              <a:t>Write a function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identityf</a:t>
            </a:r>
            <a:r>
              <a:rPr lang="en-US" dirty="0" smtClean="0"/>
              <a:t> that takes an argument and returns a function that returns that argument.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 anchor="ctr"/>
          <a:lstStyle/>
          <a:p>
            <a:pPr algn="l"/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three =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identityf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(3);</a:t>
            </a:r>
          </a:p>
          <a:p>
            <a:pPr algn="l"/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three()    // 3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37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4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4400" b="1" dirty="0" err="1" smtClean="0">
                <a:latin typeface="Courier New" pitchFamily="49" charset="0"/>
                <a:cs typeface="Courier New" pitchFamily="49" charset="0"/>
              </a:rPr>
              <a:t>identityf</a:t>
            </a:r>
            <a:r>
              <a:rPr lang="en-US" sz="4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(x) {</a:t>
            </a:r>
          </a:p>
          <a:p>
            <a:pPr marL="0" indent="0">
              <a:buNone/>
            </a:pPr>
            <a:r>
              <a:rPr lang="en-US" sz="4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4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return </a:t>
            </a:r>
            <a:r>
              <a:rPr lang="en-US" sz="4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marL="0" indent="0">
              <a:buNone/>
            </a:pPr>
            <a:r>
              <a:rPr lang="en-US" sz="4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4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return </a:t>
            </a:r>
            <a:r>
              <a:rPr lang="en-US" sz="4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x</a:t>
            </a:r>
            <a:r>
              <a:rPr lang="en-US" sz="4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buNone/>
            </a:pPr>
            <a:r>
              <a:rPr lang="en-US" sz="4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4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}</a:t>
            </a:r>
            <a:r>
              <a:rPr lang="en-US" sz="4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buNone/>
            </a:pPr>
            <a:r>
              <a:rPr lang="en-US" sz="4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84314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dirty="0" smtClean="0"/>
              <a:t>Write a function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addf</a:t>
            </a:r>
            <a:r>
              <a:rPr lang="en-US" dirty="0" smtClean="0"/>
              <a:t> that adds from two invocations.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 anchor="ctr"/>
          <a:lstStyle/>
          <a:p>
            <a:pPr algn="l"/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addf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(3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)(4)    //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7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18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addf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(first)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return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(second)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return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first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+ second;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}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44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dirty="0" smtClean="0"/>
              <a:t>Write a function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liftf</a:t>
            </a:r>
            <a:r>
              <a:rPr lang="en-US" dirty="0" smtClean="0"/>
              <a:t> that takes a binary function, and makes it callable with two invocations.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599" y="3886200"/>
            <a:ext cx="7417293" cy="1752600"/>
          </a:xfrm>
        </p:spPr>
        <p:txBody>
          <a:bodyPr anchor="ctr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addf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liftf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(add);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addf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(3)(4)           // 7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liftf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mul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)(5)(6)     // 30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818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129" y="186431"/>
            <a:ext cx="8734093" cy="6519169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700" b="1" dirty="0" err="1" smtClean="0">
                <a:latin typeface="Courier New" pitchFamily="49" charset="0"/>
                <a:cs typeface="Courier New" pitchFamily="49" charset="0"/>
              </a:rPr>
              <a:t>liftf</a:t>
            </a:r>
            <a:r>
              <a:rPr lang="en-US" sz="27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(binary)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7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return </a:t>
            </a:r>
            <a:r>
              <a:rPr lang="en-US" sz="27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(first)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sz="27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function (second)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7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return </a:t>
            </a:r>
            <a:r>
              <a:rPr lang="en-US" sz="27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binary</a:t>
            </a:r>
            <a:r>
              <a:rPr lang="en-US" sz="27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7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first</a:t>
            </a:r>
            <a:r>
              <a:rPr lang="en-US" sz="27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, second);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7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}</a:t>
            </a:r>
            <a:r>
              <a:rPr lang="en-US" sz="2700" b="1" dirty="0" smtClean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 smtClean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27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27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108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dirty="0" smtClean="0"/>
              <a:t>Write a function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curry</a:t>
            </a:r>
            <a:r>
              <a:rPr lang="en-US" dirty="0" smtClean="0"/>
              <a:t> that takes </a:t>
            </a:r>
            <a:r>
              <a:rPr lang="en-US" smtClean="0"/>
              <a:t>a binary function </a:t>
            </a:r>
            <a:r>
              <a:rPr lang="en-US" dirty="0" smtClean="0"/>
              <a:t>and an argument, and returns a function that can take a second argument.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599" y="3886200"/>
            <a:ext cx="7417293" cy="1752600"/>
          </a:xfrm>
        </p:spPr>
        <p:txBody>
          <a:bodyPr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add3 = curry(add, 3);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add3(4)              // 7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curry(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mul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, 5)(6)     // 30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31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1235" y="126460"/>
            <a:ext cx="8294670" cy="6579140"/>
          </a:xfrm>
        </p:spPr>
        <p:txBody>
          <a:bodyPr anchor="ctr"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curry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(binary, first)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return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(second)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return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binary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first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second);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}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8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function curry(</a:t>
            </a:r>
            <a:r>
              <a:rPr lang="en-US" sz="2800" b="1" dirty="0" err="1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func</a:t>
            </a:r>
            <a:r>
              <a:rPr lang="en-US" sz="2800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, first)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800" b="1" dirty="0" err="1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liftf</a:t>
            </a:r>
            <a:r>
              <a:rPr lang="en-US" sz="28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800" b="1" dirty="0" err="1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func</a:t>
            </a:r>
            <a:r>
              <a:rPr lang="en-US" sz="2800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)(first);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8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10962" y="3892378"/>
            <a:ext cx="65243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Cheltenhm BdItHd BT" pitchFamily="18" charset="0"/>
              </a:rPr>
              <a:t>currying</a:t>
            </a:r>
          </a:p>
          <a:p>
            <a:endParaRPr lang="en-US" sz="4800" dirty="0">
              <a:latin typeface="Cheltenhm BdItHd BT" pitchFamily="18" charset="0"/>
            </a:endParaRPr>
          </a:p>
          <a:p>
            <a:r>
              <a:rPr lang="en-US" sz="4800" dirty="0" err="1">
                <a:latin typeface="Cheltenhm BdItHd BT" pitchFamily="18" charset="0"/>
              </a:rPr>
              <a:t>schönfinkelisation</a:t>
            </a:r>
            <a:endParaRPr lang="en-US" sz="4800" dirty="0">
              <a:latin typeface="Cheltenhm BdItHd B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4911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1235" y="126460"/>
            <a:ext cx="8294670" cy="6579140"/>
          </a:xfrm>
        </p:spPr>
        <p:txBody>
          <a:bodyPr anchor="ctr"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curry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(binary, first)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(second)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binary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first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second);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8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curry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(binary, first)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liftf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(binary)(first);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8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22693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1235" y="126460"/>
            <a:ext cx="8294670" cy="6579140"/>
          </a:xfrm>
        </p:spPr>
        <p:txBody>
          <a:bodyPr anchor="ctr"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curry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(binary, first)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(second)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binary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first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second);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8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function curry(</a:t>
            </a:r>
            <a:r>
              <a:rPr lang="en-US" sz="2800" b="1" dirty="0" err="1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func</a:t>
            </a:r>
            <a:r>
              <a:rPr lang="en-US" sz="2800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, first)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800" b="1" dirty="0" err="1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liftf</a:t>
            </a:r>
            <a:r>
              <a:rPr lang="en-US" sz="28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800" b="1" dirty="0" err="1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func</a:t>
            </a:r>
            <a:r>
              <a:rPr lang="en-US" sz="2800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)(first);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8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10962" y="3892378"/>
            <a:ext cx="65243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FFFFCC"/>
                </a:solidFill>
                <a:latin typeface="Cheltenhm BdItHd BT" pitchFamily="18" charset="0"/>
              </a:rPr>
              <a:t>currying</a:t>
            </a:r>
          </a:p>
          <a:p>
            <a:endParaRPr lang="en-US" sz="4800" dirty="0">
              <a:solidFill>
                <a:srgbClr val="FFFFCC"/>
              </a:solidFill>
              <a:latin typeface="Cheltenhm BdItHd BT" pitchFamily="18" charset="0"/>
            </a:endParaRPr>
          </a:p>
          <a:p>
            <a:r>
              <a:rPr lang="en-US" sz="4800" dirty="0" err="1">
                <a:solidFill>
                  <a:srgbClr val="FFFFCC"/>
                </a:solidFill>
                <a:latin typeface="Cheltenhm BdItHd BT" pitchFamily="18" charset="0"/>
              </a:rPr>
              <a:t>schönfinkelisation</a:t>
            </a:r>
            <a:endParaRPr lang="en-US" sz="4800" dirty="0">
              <a:solidFill>
                <a:srgbClr val="FFFFCC"/>
              </a:solidFill>
              <a:latin typeface="Cheltenhm BdItHd B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87603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dirty="0" smtClean="0"/>
              <a:t>Write an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identity</a:t>
            </a:r>
            <a:r>
              <a:rPr lang="en-US" dirty="0" smtClean="0"/>
              <a:t> function that takes an argument and returns that argument.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 anchor="ctr"/>
          <a:lstStyle/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identity(3)    // 3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513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209" y="126460"/>
            <a:ext cx="8946696" cy="6579140"/>
          </a:xfrm>
        </p:spPr>
        <p:txBody>
          <a:bodyPr anchor="ctr"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curry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slice =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Array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.prototype.slice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args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slice.call</a:t>
            </a: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(arguments, 1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.apply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null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args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.concat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slice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.call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(arguments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0))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);</a:t>
            </a:r>
            <a:endParaRPr lang="en-US" sz="24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400" b="1" dirty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function curry(</a:t>
            </a:r>
            <a:r>
              <a:rPr lang="en-US" sz="2400" b="1" dirty="0" err="1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func</a:t>
            </a:r>
            <a:r>
              <a:rPr lang="en-US" sz="2400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, ...first)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    return function (...second)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sz="2400" b="1" dirty="0" err="1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func</a:t>
            </a:r>
            <a:r>
              <a:rPr lang="en-US" sz="2400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(...first, ...second);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    };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2400" b="1" dirty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486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209" y="126460"/>
            <a:ext cx="8946696" cy="6579140"/>
          </a:xfrm>
        </p:spPr>
        <p:txBody>
          <a:bodyPr anchor="ctr"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curry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slice = 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Array</a:t>
            </a:r>
            <a:r>
              <a:rPr lang="en-US" sz="24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.prototype.slice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4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args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4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slice.call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(arguments, 1);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sz="24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</a:t>
            </a:r>
            <a:r>
              <a:rPr lang="en-US" sz="2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.apply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null,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args.concat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slice.call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(arguments, 0))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curry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...first)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(...second)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sz="24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...first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...second);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2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2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40634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dirty="0" smtClean="0"/>
              <a:t>Without writing any new functions, show three ways to create the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inc</a:t>
            </a:r>
            <a:r>
              <a:rPr lang="en-US" dirty="0" smtClean="0"/>
              <a:t> function.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599" y="3886200"/>
            <a:ext cx="7417293" cy="1752600"/>
          </a:xfrm>
        </p:spPr>
        <p:txBody>
          <a:bodyPr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inc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_ _ _ 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inc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(5)              // 6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inc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inc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(5))         // 7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609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1235" y="126460"/>
            <a:ext cx="8294670" cy="6579140"/>
          </a:xfrm>
        </p:spPr>
        <p:txBody>
          <a:bodyPr anchor="ctr"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 smtClean="0">
                <a:latin typeface="Courier New" pitchFamily="49" charset="0"/>
                <a:cs typeface="Courier New" pitchFamily="49" charset="0"/>
              </a:rPr>
              <a:t>1. </a:t>
            </a:r>
            <a:r>
              <a:rPr lang="en-US" sz="4400" b="1" dirty="0" err="1" smtClean="0">
                <a:latin typeface="Courier New" pitchFamily="49" charset="0"/>
                <a:cs typeface="Courier New" pitchFamily="49" charset="0"/>
              </a:rPr>
              <a:t>inc</a:t>
            </a:r>
            <a:r>
              <a:rPr lang="en-US" sz="4400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4400" b="1" dirty="0" err="1" smtClean="0">
                <a:latin typeface="Courier New" pitchFamily="49" charset="0"/>
                <a:cs typeface="Courier New" pitchFamily="49" charset="0"/>
              </a:rPr>
              <a:t>addf</a:t>
            </a:r>
            <a:r>
              <a:rPr lang="en-US" sz="4400" b="1" dirty="0" smtClean="0">
                <a:latin typeface="Courier New" pitchFamily="49" charset="0"/>
                <a:cs typeface="Courier New" pitchFamily="49" charset="0"/>
              </a:rPr>
              <a:t>(1);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44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 smtClean="0">
                <a:latin typeface="Courier New" pitchFamily="49" charset="0"/>
                <a:cs typeface="Courier New" pitchFamily="49" charset="0"/>
              </a:rPr>
              <a:t>2. </a:t>
            </a:r>
            <a:r>
              <a:rPr lang="en-US" sz="4400" b="1" dirty="0" err="1" smtClean="0">
                <a:latin typeface="Courier New" pitchFamily="49" charset="0"/>
                <a:cs typeface="Courier New" pitchFamily="49" charset="0"/>
              </a:rPr>
              <a:t>inc</a:t>
            </a:r>
            <a:r>
              <a:rPr lang="en-US" sz="4400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4400" b="1" dirty="0" err="1" smtClean="0">
                <a:latin typeface="Courier New" pitchFamily="49" charset="0"/>
                <a:cs typeface="Courier New" pitchFamily="49" charset="0"/>
              </a:rPr>
              <a:t>liftf</a:t>
            </a:r>
            <a:r>
              <a:rPr lang="en-US" sz="4400" b="1" dirty="0" smtClean="0">
                <a:latin typeface="Courier New" pitchFamily="49" charset="0"/>
                <a:cs typeface="Courier New" pitchFamily="49" charset="0"/>
              </a:rPr>
              <a:t>(add)(1);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44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 smtClean="0">
                <a:latin typeface="Courier New" pitchFamily="49" charset="0"/>
                <a:cs typeface="Courier New" pitchFamily="49" charset="0"/>
              </a:rPr>
              <a:t>3. </a:t>
            </a:r>
            <a:r>
              <a:rPr lang="en-US" sz="4400" b="1" dirty="0" err="1" smtClean="0">
                <a:latin typeface="Courier New" pitchFamily="49" charset="0"/>
                <a:cs typeface="Courier New" pitchFamily="49" charset="0"/>
              </a:rPr>
              <a:t>inc</a:t>
            </a:r>
            <a:r>
              <a:rPr lang="en-US" sz="4400" b="1" dirty="0" smtClean="0">
                <a:latin typeface="Courier New" pitchFamily="49" charset="0"/>
                <a:cs typeface="Courier New" pitchFamily="49" charset="0"/>
              </a:rPr>
              <a:t> = curry(add, 1);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44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44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494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dirty="0" smtClean="0"/>
              <a:t>Write a function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twice</a:t>
            </a:r>
            <a:r>
              <a:rPr lang="en-US" dirty="0" smtClean="0"/>
              <a:t> that takes a binary function and returns a unary function that passes its argument to the binary function twice.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14905" y="3886200"/>
            <a:ext cx="8273987" cy="1752600"/>
          </a:xfrm>
        </p:spPr>
        <p:txBody>
          <a:bodyPr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add(11, 11)   // 22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doubl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twice(add);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doubl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(11)     // 22</a:t>
            </a:r>
            <a:endParaRPr lang="en-US" sz="2800" b="1" dirty="0">
              <a:latin typeface="Courier New" pitchFamily="49" charset="0"/>
              <a:cs typeface="Courier New" pitchFamily="49" charset="0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 square =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twice(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mul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square(11)    // 121</a:t>
            </a:r>
            <a:endParaRPr lang="en-US" sz="2800" b="1" dirty="0">
              <a:latin typeface="Courier New" pitchFamily="49" charset="0"/>
              <a:cs typeface="Courier New" pitchFamily="49" charset="0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endParaRPr lang="en-US" sz="2800" b="1" dirty="0">
              <a:latin typeface="Courier New" pitchFamily="49" charset="0"/>
              <a:cs typeface="Courier New" pitchFamily="49" charset="0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endParaRPr lang="en-US" sz="28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14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87946" cy="51054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</a:t>
            </a:r>
            <a:r>
              <a:rPr lang="en-US" sz="3600" b="1" dirty="0" smtClean="0">
                <a:latin typeface="Courier New" pitchFamily="49" charset="0"/>
                <a:cs typeface="Courier New" pitchFamily="49" charset="0"/>
              </a:rPr>
              <a:t> twice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(binary)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return 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(a)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return 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binary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(a, a);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}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895552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dirty="0" smtClean="0"/>
              <a:t>Write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reverse</a:t>
            </a:r>
            <a:r>
              <a:rPr lang="en-US" dirty="0" smtClean="0"/>
              <a:t>, a function that reverses the arguments of a binary function.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599" y="3886200"/>
            <a:ext cx="7417293" cy="1752600"/>
          </a:xfrm>
        </p:spPr>
        <p:txBody>
          <a:bodyPr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bus = reverse(sub);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bus(3, 2)    // -1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036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560" y="126460"/>
            <a:ext cx="8913345" cy="6579140"/>
          </a:xfrm>
        </p:spPr>
        <p:txBody>
          <a:bodyPr anchor="ctr"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reverse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(binary)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return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(first, second)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binary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(second, first);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}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8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reverse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8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(...</a:t>
            </a:r>
            <a:r>
              <a:rPr lang="en-US" sz="28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args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sz="28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(...</a:t>
            </a:r>
            <a:r>
              <a:rPr lang="en-US" sz="28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args.reverse</a:t>
            </a:r>
            <a:r>
              <a:rPr lang="en-US" sz="2800" b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());</a:t>
            </a:r>
            <a:endParaRPr lang="en-US" sz="28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735123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dirty="0" smtClean="0"/>
              <a:t>Write a function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composeu</a:t>
            </a:r>
            <a:r>
              <a:rPr lang="en-US" dirty="0" smtClean="0"/>
              <a:t> that takes two unary functions and returns a unary function that calls them both.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14905" y="3886200"/>
            <a:ext cx="8273987" cy="1752600"/>
          </a:xfrm>
        </p:spPr>
        <p:txBody>
          <a:bodyPr anchor="t"/>
          <a:lstStyle/>
          <a:p>
            <a:pPr algn="l"/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composeu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doubl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, square)(5)    // 100</a:t>
            </a:r>
          </a:p>
          <a:p>
            <a:pPr algn="l"/>
            <a:endParaRPr lang="en-US" sz="2800" b="1" dirty="0">
              <a:latin typeface="Courier New" pitchFamily="49" charset="0"/>
              <a:cs typeface="Courier New" pitchFamily="49" charset="0"/>
            </a:endParaRPr>
          </a:p>
          <a:p>
            <a:pPr algn="l"/>
            <a:endParaRPr lang="en-US" sz="2800" b="1" dirty="0">
              <a:latin typeface="Courier New" pitchFamily="49" charset="0"/>
              <a:cs typeface="Courier New" pitchFamily="49" charset="0"/>
            </a:endParaRPr>
          </a:p>
          <a:p>
            <a:pPr algn="l"/>
            <a:endParaRPr lang="en-US" sz="28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05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87946" cy="51054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</a:t>
            </a:r>
            <a:r>
              <a:rPr lang="en-US" sz="44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4400" b="1" dirty="0" err="1" smtClean="0">
                <a:latin typeface="Courier New" pitchFamily="49" charset="0"/>
                <a:cs typeface="Courier New" pitchFamily="49" charset="0"/>
              </a:rPr>
              <a:t>composeu</a:t>
            </a:r>
            <a:r>
              <a:rPr lang="en-US" sz="4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(f, g)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4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return </a:t>
            </a:r>
            <a:r>
              <a:rPr lang="en-US" sz="4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(a)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4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return </a:t>
            </a:r>
            <a:r>
              <a:rPr lang="en-US" sz="4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g</a:t>
            </a:r>
            <a:r>
              <a:rPr lang="en-US" sz="4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4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</a:t>
            </a:r>
            <a:r>
              <a:rPr lang="en-US" sz="4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(a));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4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}</a:t>
            </a:r>
            <a:r>
              <a:rPr lang="en-US" sz="4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853418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732" y="296333"/>
            <a:ext cx="8822267" cy="6409267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4400" b="1" dirty="0" smtClean="0">
                <a:latin typeface="Courier New" pitchFamily="49" charset="0"/>
                <a:cs typeface="Courier New" pitchFamily="49" charset="0"/>
              </a:rPr>
              <a:t>identity</a:t>
            </a:r>
            <a:r>
              <a:rPr lang="en-US" sz="4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(x)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x;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44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4400" b="1" dirty="0" smtClean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 err="1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3000" b="1" dirty="0">
                <a:latin typeface="Courier New" pitchFamily="49" charset="0"/>
                <a:cs typeface="Courier New" pitchFamily="49" charset="0"/>
              </a:rPr>
              <a:t> identity = </a:t>
            </a:r>
            <a:r>
              <a:rPr lang="en-US" sz="30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identity(x)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x;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r>
              <a:rPr lang="en-US" sz="3000" b="1" dirty="0" smtClean="0">
                <a:latin typeface="Courier New" pitchFamily="49" charset="0"/>
                <a:cs typeface="Courier New" pitchFamily="49" charset="0"/>
              </a:rPr>
              <a:t>;</a:t>
            </a:r>
            <a:endParaRPr lang="en-US" sz="30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74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dirty="0" smtClean="0"/>
              <a:t>Write a function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composeb</a:t>
            </a:r>
            <a:r>
              <a:rPr lang="en-US" dirty="0" smtClean="0"/>
              <a:t> that takes two binary functions and returns a function that calls them both.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14905" y="3886200"/>
            <a:ext cx="8273987" cy="1752600"/>
          </a:xfrm>
        </p:spPr>
        <p:txBody>
          <a:bodyPr anchor="t"/>
          <a:lstStyle/>
          <a:p>
            <a:pPr algn="l"/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composeb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(add, mul)(2, 3, 7)    // 35</a:t>
            </a:r>
            <a:endParaRPr lang="en-US" sz="2800" b="1" dirty="0">
              <a:latin typeface="Courier New" pitchFamily="49" charset="0"/>
              <a:cs typeface="Courier New" pitchFamily="49" charset="0"/>
            </a:endParaRPr>
          </a:p>
          <a:p>
            <a:pPr algn="l"/>
            <a:endParaRPr lang="en-US" sz="2800" b="1" dirty="0">
              <a:latin typeface="Courier New" pitchFamily="49" charset="0"/>
              <a:cs typeface="Courier New" pitchFamily="49" charset="0"/>
            </a:endParaRPr>
          </a:p>
          <a:p>
            <a:pPr algn="l"/>
            <a:endParaRPr lang="en-US" sz="28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5154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0659" y="1600200"/>
            <a:ext cx="8814487" cy="51054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</a:t>
            </a:r>
            <a:r>
              <a:rPr lang="en-US" sz="36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600" b="1" dirty="0" err="1" smtClean="0">
                <a:latin typeface="Courier New" pitchFamily="49" charset="0"/>
                <a:cs typeface="Courier New" pitchFamily="49" charset="0"/>
              </a:rPr>
              <a:t>composeb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(f, g)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return 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(a, b, c)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return 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g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(a, b), c);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}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34647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dirty="0" smtClean="0"/>
              <a:t>Write a </a:t>
            </a:r>
            <a:r>
              <a:rPr lang="en-US" dirty="0" smtClean="0">
                <a:latin typeface="Courier Std" panose="02070409020205020404" charset="0"/>
              </a:rPr>
              <a:t>limit</a:t>
            </a:r>
            <a:r>
              <a:rPr lang="en-US" dirty="0" smtClean="0"/>
              <a:t> function that allows a binary function to be called a limited number of times.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599" y="3886200"/>
            <a:ext cx="7649937" cy="1752600"/>
          </a:xfrm>
        </p:spPr>
        <p:txBody>
          <a:bodyPr anchor="ctr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add_ltd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limit(add, 1);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add_ltd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(3, 4)    // 7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add_ltd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(3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5)    // undefined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33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677" y="186431"/>
            <a:ext cx="9003323" cy="6519169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3600" b="1" dirty="0" smtClean="0">
                <a:latin typeface="Courier New" pitchFamily="49" charset="0"/>
                <a:cs typeface="Courier New" pitchFamily="49" charset="0"/>
              </a:rPr>
              <a:t>limit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(binary, count)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(a, b)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if (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count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&gt;= 1)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count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-= 1;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return </a:t>
            </a: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binary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(a, b);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sz="3600" b="1" u="sng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return undefined;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}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36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724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dirty="0" smtClean="0"/>
              <a:t>Write a </a:t>
            </a:r>
            <a:r>
              <a:rPr lang="en-US" dirty="0" smtClean="0">
                <a:latin typeface="Courier Std" panose="02070409020205020404" charset="0"/>
              </a:rPr>
              <a:t>from</a:t>
            </a:r>
            <a:r>
              <a:rPr lang="en-US" dirty="0" smtClean="0"/>
              <a:t> </a:t>
            </a:r>
            <a:r>
              <a:rPr lang="en-US" dirty="0"/>
              <a:t>function that </a:t>
            </a:r>
            <a:r>
              <a:rPr lang="en-US" dirty="0" smtClean="0"/>
              <a:t>produces a generator that will produce a series of values.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599" y="3886200"/>
            <a:ext cx="7417293" cy="1752600"/>
          </a:xfrm>
        </p:spPr>
        <p:txBody>
          <a:bodyPr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index = from(0);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index()    // 0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index()    // 1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index()    // 2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307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677" y="186431"/>
            <a:ext cx="9003323" cy="6519169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3800" b="1" dirty="0" smtClean="0">
                <a:latin typeface="Courier New" pitchFamily="49" charset="0"/>
                <a:cs typeface="Courier New" pitchFamily="49" charset="0"/>
              </a:rPr>
              <a:t>from</a:t>
            </a:r>
            <a:r>
              <a:rPr lang="en-US" sz="3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(start) {</a:t>
            </a:r>
            <a:endParaRPr lang="en-US" sz="38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3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38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3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next = </a:t>
            </a:r>
            <a:r>
              <a:rPr lang="en-US" sz="3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start</a:t>
            </a:r>
            <a:r>
              <a:rPr lang="en-US" sz="3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38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start </a:t>
            </a:r>
            <a:r>
              <a:rPr lang="en-US" sz="3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+= </a:t>
            </a:r>
            <a:r>
              <a:rPr lang="en-US" sz="3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1;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3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return next;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3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}</a:t>
            </a:r>
            <a:r>
              <a:rPr lang="en-US" sz="3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083153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dirty="0" smtClean="0"/>
              <a:t>Write a </a:t>
            </a:r>
            <a:r>
              <a:rPr lang="en-US" dirty="0" smtClean="0">
                <a:latin typeface="Courier Std" panose="02070409020205020404" charset="0"/>
              </a:rPr>
              <a:t>to</a:t>
            </a:r>
            <a:r>
              <a:rPr lang="en-US" dirty="0" smtClean="0"/>
              <a:t> </a:t>
            </a:r>
            <a:r>
              <a:rPr lang="en-US" dirty="0"/>
              <a:t>function that </a:t>
            </a:r>
            <a:r>
              <a:rPr lang="en-US" dirty="0" smtClean="0"/>
              <a:t>takes a generator and an end value, and returns a generator that will produce numbers up to that limit.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599" y="3886200"/>
            <a:ext cx="7417293" cy="1752600"/>
          </a:xfrm>
        </p:spPr>
        <p:txBody>
          <a:bodyPr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index = to(from(1), 3);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index()    // 1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index()    // 2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index()    // undefined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95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677" y="186431"/>
            <a:ext cx="9003323" cy="6519169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to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(gen, end) {</a:t>
            </a:r>
            <a:endParaRPr lang="en-US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value =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gen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if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(value </a:t>
            </a:r>
            <a:r>
              <a:rPr lang="en-US" b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&lt; </a:t>
            </a:r>
            <a:r>
              <a:rPr lang="en-US" b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end</a:t>
            </a:r>
            <a:r>
              <a:rPr lang="en-US" b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return 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value;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u="sng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return undefined;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440616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dirty="0" smtClean="0"/>
              <a:t>Write a </a:t>
            </a:r>
            <a:r>
              <a:rPr lang="en-US" dirty="0" err="1">
                <a:latin typeface="Courier Std" panose="02070409020205020404" charset="0"/>
              </a:rPr>
              <a:t>fromTo</a:t>
            </a:r>
            <a:r>
              <a:rPr lang="en-US" dirty="0"/>
              <a:t> function that </a:t>
            </a:r>
            <a:r>
              <a:rPr lang="en-US" dirty="0" smtClean="0"/>
              <a:t>produces a generator that will produce values in a range.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599" y="3886200"/>
            <a:ext cx="7417293" cy="1752600"/>
          </a:xfrm>
        </p:spPr>
        <p:txBody>
          <a:bodyPr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index =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fromTo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(0, 3);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index()    // 0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index()    // 1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index()    // 2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index()    // undefined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49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677" y="186431"/>
            <a:ext cx="9003323" cy="6519169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3800" b="1" dirty="0" err="1" smtClean="0">
                <a:latin typeface="Courier New" pitchFamily="49" charset="0"/>
                <a:cs typeface="Courier New" pitchFamily="49" charset="0"/>
              </a:rPr>
              <a:t>fromTo</a:t>
            </a:r>
            <a:r>
              <a:rPr lang="en-US" sz="3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(start, end) {</a:t>
            </a:r>
            <a:endParaRPr lang="en-US" sz="38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3800" b="1" dirty="0" smtClean="0">
                <a:latin typeface="Courier New" pitchFamily="49" charset="0"/>
                <a:cs typeface="Courier New" pitchFamily="49" charset="0"/>
              </a:rPr>
              <a:t>to</a:t>
            </a:r>
            <a:r>
              <a:rPr lang="en-US" sz="3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sz="3800" b="1" dirty="0" smtClean="0">
                <a:latin typeface="Courier New" pitchFamily="49" charset="0"/>
                <a:cs typeface="Courier New" pitchFamily="49" charset="0"/>
              </a:rPr>
              <a:t>from</a:t>
            </a:r>
            <a:r>
              <a:rPr lang="en-US" sz="3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(start),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end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163168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732" y="296333"/>
            <a:ext cx="8822267" cy="6409267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latin typeface="Courier New" pitchFamily="49" charset="0"/>
                <a:cs typeface="Courier New" pitchFamily="49" charset="0"/>
              </a:rPr>
              <a:t>&lt;html&gt;&lt;body&gt;&lt;pre&gt;&lt;script&gt;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</a:t>
            </a:r>
            <a:r>
              <a:rPr lang="en-US" sz="3600" b="1" dirty="0" smtClean="0">
                <a:latin typeface="Courier New" pitchFamily="49" charset="0"/>
                <a:cs typeface="Courier New" pitchFamily="49" charset="0"/>
              </a:rPr>
              <a:t> log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36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arg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3600" b="1" dirty="0" err="1" smtClean="0">
                <a:latin typeface="Courier New" pitchFamily="49" charset="0"/>
                <a:cs typeface="Courier New" pitchFamily="49" charset="0"/>
              </a:rPr>
              <a:t>document</a:t>
            </a:r>
            <a:r>
              <a:rPr lang="en-US" sz="36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.writeln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36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arg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3600" b="1" dirty="0">
                <a:latin typeface="Courier New" pitchFamily="49" charset="0"/>
                <a:cs typeface="Courier New" pitchFamily="49" charset="0"/>
              </a:rPr>
              <a:t>identity</a:t>
            </a: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(x)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x;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latin typeface="Courier New" pitchFamily="49" charset="0"/>
                <a:cs typeface="Courier New" pitchFamily="49" charset="0"/>
              </a:rPr>
              <a:t>l</a:t>
            </a:r>
            <a:r>
              <a:rPr lang="en-US" sz="3600" b="1" dirty="0" smtClean="0">
                <a:latin typeface="Courier New" pitchFamily="49" charset="0"/>
                <a:cs typeface="Courier New" pitchFamily="49" charset="0"/>
              </a:rPr>
              <a:t>og(identity(3));</a:t>
            </a:r>
            <a:endParaRPr lang="en-US" sz="36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latin typeface="Courier New" pitchFamily="49" charset="0"/>
                <a:cs typeface="Courier New" pitchFamily="49" charset="0"/>
              </a:rPr>
              <a:t>&lt;/script&gt;&lt;/pre&gt;&lt;/body&gt;&lt;/html&gt;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321732" y="3054220"/>
            <a:ext cx="8517468" cy="1660849"/>
          </a:xfrm>
          <a:prstGeom prst="rect">
            <a:avLst/>
          </a:prstGeom>
          <a:noFill/>
          <a:ln w="95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23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861013"/>
            <a:ext cx="7772400" cy="1470025"/>
          </a:xfrm>
        </p:spPr>
        <p:txBody>
          <a:bodyPr anchor="b"/>
          <a:lstStyle/>
          <a:p>
            <a:r>
              <a:rPr lang="en-US" sz="3600" dirty="0" smtClean="0"/>
              <a:t>Write an </a:t>
            </a:r>
            <a:r>
              <a:rPr lang="en-US" sz="3600" dirty="0" smtClean="0">
                <a:latin typeface="Courier Std" panose="02070409020205020404" charset="0"/>
              </a:rPr>
              <a:t>element</a:t>
            </a:r>
            <a:r>
              <a:rPr lang="en-US" sz="3600" dirty="0" smtClean="0"/>
              <a:t> </a:t>
            </a:r>
            <a:r>
              <a:rPr lang="en-US" sz="3600" dirty="0"/>
              <a:t>function that </a:t>
            </a:r>
            <a:r>
              <a:rPr lang="en-US" sz="3600" dirty="0" smtClean="0"/>
              <a:t>takes an array and a generator and returns a generator that will produce elements from the array.</a:t>
            </a:r>
            <a:endParaRPr lang="en-US" sz="36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599" y="3616788"/>
            <a:ext cx="7417293" cy="3159984"/>
          </a:xfrm>
        </p:spPr>
        <p:txBody>
          <a:bodyPr anchor="t">
            <a:norm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ele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element([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'a', 'b', 'c', 'd'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],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fromTo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(1, 3));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ele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()    // 'b'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>
                <a:latin typeface="Courier New" pitchFamily="49" charset="0"/>
                <a:cs typeface="Courier New" pitchFamily="49" charset="0"/>
              </a:rPr>
              <a:t>ele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()    // 'c'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ele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()    // undefined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044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257" y="186431"/>
            <a:ext cx="8501743" cy="6519169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element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(array,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gen) {</a:t>
            </a:r>
            <a:endParaRPr lang="en-US" sz="28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()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8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index = 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gen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sz="2800" b="1" u="sng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if (index !== undefined) {</a:t>
            </a:r>
            <a:endParaRPr lang="en-US" sz="2800" b="1" u="sng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array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[index];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}</a:t>
            </a:r>
            <a:endParaRPr lang="en-US" sz="28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2893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861013"/>
            <a:ext cx="7772400" cy="1470025"/>
          </a:xfrm>
        </p:spPr>
        <p:txBody>
          <a:bodyPr anchor="b"/>
          <a:lstStyle/>
          <a:p>
            <a:r>
              <a:rPr lang="en-US" sz="3600" dirty="0" smtClean="0"/>
              <a:t>Modify the </a:t>
            </a:r>
            <a:r>
              <a:rPr lang="en-US" sz="3600" dirty="0" smtClean="0">
                <a:latin typeface="Courier Std" panose="02070409020205020404" charset="0"/>
              </a:rPr>
              <a:t>element</a:t>
            </a:r>
            <a:r>
              <a:rPr lang="en-US" sz="3600" dirty="0" smtClean="0"/>
              <a:t> </a:t>
            </a:r>
            <a:r>
              <a:rPr lang="en-US" sz="3600" dirty="0"/>
              <a:t>function </a:t>
            </a:r>
            <a:r>
              <a:rPr lang="en-US" sz="3600" dirty="0" smtClean="0"/>
              <a:t>so that the generator argument is optional. If a generator is not provided, then each of the elements of the array will be produced.</a:t>
            </a:r>
            <a:endParaRPr lang="en-US" sz="36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599" y="3616788"/>
            <a:ext cx="7417293" cy="3159984"/>
          </a:xfrm>
        </p:spPr>
        <p:txBody>
          <a:bodyPr anchor="t">
            <a:normAutofit fontScale="92500" lnSpcReduction="20000"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ele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element([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'a', 'b', 'c', 'd'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]);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>
                <a:latin typeface="Courier New" pitchFamily="49" charset="0"/>
                <a:cs typeface="Courier New" pitchFamily="49" charset="0"/>
              </a:rPr>
              <a:t>ele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()    // 'a'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>
                <a:latin typeface="Courier New" pitchFamily="49" charset="0"/>
                <a:cs typeface="Courier New" pitchFamily="49" charset="0"/>
              </a:rPr>
              <a:t>ele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()    // 'b'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>
                <a:latin typeface="Courier New" pitchFamily="49" charset="0"/>
                <a:cs typeface="Courier New" pitchFamily="49" charset="0"/>
              </a:rPr>
              <a:t>ele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()    // 'c'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>
                <a:latin typeface="Courier New" pitchFamily="49" charset="0"/>
                <a:cs typeface="Courier New" pitchFamily="49" charset="0"/>
              </a:rPr>
              <a:t>ele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()    // 'd'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ele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()    // undefined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36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257" y="186431"/>
            <a:ext cx="8501743" cy="6519169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element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(array,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gen) 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if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800" b="1" u="sng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gen === undefined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gen 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28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fromTo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0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</a:t>
            </a:r>
            <a:endParaRPr lang="en-US" sz="2800" b="1" dirty="0" smtClean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8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array.length</a:t>
            </a:r>
            <a:endParaRPr lang="en-US" sz="2800" b="1" dirty="0" smtClean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);</a:t>
            </a:r>
            <a:endParaRPr lang="en-US" sz="28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()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8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index = 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gen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if (index !== undefined) {</a:t>
            </a:r>
            <a:endParaRPr lang="en-US" sz="28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array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[index];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}</a:t>
            </a:r>
            <a:endParaRPr lang="en-US" sz="28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1480678" y="900475"/>
            <a:ext cx="5430701" cy="2543610"/>
          </a:xfrm>
          <a:prstGeom prst="rect">
            <a:avLst/>
          </a:pr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328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344041"/>
            <a:ext cx="7772400" cy="1470025"/>
          </a:xfrm>
        </p:spPr>
        <p:txBody>
          <a:bodyPr anchor="b"/>
          <a:lstStyle/>
          <a:p>
            <a:r>
              <a:rPr lang="en-US" sz="3600" dirty="0" smtClean="0"/>
              <a:t>Write a </a:t>
            </a:r>
            <a:r>
              <a:rPr lang="en-US" sz="3600" dirty="0" smtClean="0">
                <a:latin typeface="Courier Std" panose="02070409020205020404" charset="0"/>
              </a:rPr>
              <a:t>collect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/>
              <a:t>function </a:t>
            </a:r>
            <a:r>
              <a:rPr lang="en-US" sz="3600" dirty="0" smtClean="0"/>
              <a:t>that takes a generator and an array and produces a function that will collect the results in the array.</a:t>
            </a:r>
            <a:endParaRPr lang="en-US" sz="36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429768" y="3099816"/>
            <a:ext cx="8591767" cy="1752600"/>
          </a:xfrm>
        </p:spPr>
        <p:txBody>
          <a:bodyPr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array = [],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  col = collect(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fromTo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(0, 2), array);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col()    // 0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col()    // 1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col()    // undefined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array    // [0, 1]</a:t>
            </a:r>
            <a:endParaRPr lang="en-US" sz="28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393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86431"/>
            <a:ext cx="8796528" cy="6519169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collect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(gen,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array)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value =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gen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if (value !== undefined)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array</a:t>
            </a:r>
            <a:r>
              <a:rPr lang="en-US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.push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(value);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return value;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40577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344041"/>
            <a:ext cx="7772400" cy="1470025"/>
          </a:xfrm>
        </p:spPr>
        <p:txBody>
          <a:bodyPr anchor="b"/>
          <a:lstStyle/>
          <a:p>
            <a:r>
              <a:rPr lang="en-US" sz="3600" dirty="0" smtClean="0"/>
              <a:t>Write a </a:t>
            </a:r>
            <a:r>
              <a:rPr lang="en-US" sz="3600" dirty="0" smtClean="0">
                <a:latin typeface="Courier Std" panose="02070409020205020404" charset="0"/>
              </a:rPr>
              <a:t>filter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/>
              <a:t>function that </a:t>
            </a:r>
            <a:r>
              <a:rPr lang="en-US" sz="3600" dirty="0" smtClean="0"/>
              <a:t>takes a generator and a predicate and produces a generator that produces only the values approved by the predicate.</a:t>
            </a:r>
            <a:endParaRPr lang="en-US" sz="36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429769" y="3099816"/>
            <a:ext cx="8359124" cy="1752600"/>
          </a:xfrm>
        </p:spPr>
        <p:txBody>
          <a:bodyPr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fil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= filter(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fromTo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(0, 5), 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third(value) {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return (value % 3) === 0;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fil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()    // 0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fil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()    // 3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fil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()    // undefined</a:t>
            </a:r>
            <a:endParaRPr lang="en-US" sz="28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3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86431"/>
            <a:ext cx="8796528" cy="6519169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filter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(gen,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predicate)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value;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do 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value =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gen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} while (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value !== 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undefined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&amp;&amp;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!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predicate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(value)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);</a:t>
            </a:r>
            <a:endParaRPr lang="en-US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value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}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938450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86431"/>
            <a:ext cx="8796528" cy="6519169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filter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(gen,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predicate)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recur() 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value 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gen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if (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value 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=== undefined </a:t>
            </a:r>
            <a:endParaRPr lang="en-US" b="1" dirty="0" smtClean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||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predicate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(value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) 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return value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b="1" u="sng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return recur();</a:t>
            </a:r>
            <a:endParaRPr lang="en-US" b="1" u="sng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6168224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344041"/>
            <a:ext cx="7772400" cy="1470025"/>
          </a:xfrm>
        </p:spPr>
        <p:txBody>
          <a:bodyPr anchor="b"/>
          <a:lstStyle/>
          <a:p>
            <a:r>
              <a:rPr lang="en-US" sz="3600" dirty="0" smtClean="0"/>
              <a:t>Write a </a:t>
            </a:r>
            <a:r>
              <a:rPr lang="en-US" sz="3600" dirty="0" err="1" smtClean="0">
                <a:latin typeface="Courier Std" panose="02070409020205020404" charset="0"/>
              </a:rPr>
              <a:t>concat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/>
              <a:t>function that </a:t>
            </a:r>
            <a:r>
              <a:rPr lang="en-US" sz="3600" dirty="0" smtClean="0"/>
              <a:t>takes two generators and produces a generator that combines the sequences.</a:t>
            </a:r>
            <a:endParaRPr lang="en-US" sz="36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429769" y="3099816"/>
            <a:ext cx="8359124" cy="1752600"/>
          </a:xfrm>
        </p:spPr>
        <p:txBody>
          <a:bodyPr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con =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concat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fromTo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(0, 3),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fromTo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(0,2));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Courier New" pitchFamily="49" charset="0"/>
                <a:cs typeface="Courier New" pitchFamily="49" charset="0"/>
              </a:rPr>
              <a:t>con()    //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0</a:t>
            </a:r>
            <a:endParaRPr lang="en-US" sz="2800" b="1" dirty="0">
              <a:latin typeface="Courier New" pitchFamily="49" charset="0"/>
              <a:cs typeface="Courier New" pitchFamily="49" charset="0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Courier New" pitchFamily="49" charset="0"/>
                <a:cs typeface="Courier New" pitchFamily="49" charset="0"/>
              </a:rPr>
              <a:t>con()    // 1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con()    // 2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con()    // 0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Courier New" pitchFamily="49" charset="0"/>
                <a:cs typeface="Courier New" pitchFamily="49" charset="0"/>
              </a:rPr>
              <a:t>con()    // 1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con()    // undefined</a:t>
            </a:r>
            <a:endParaRPr lang="en-US" sz="28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696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14400" indent="-914400">
              <a:buFont typeface="+mj-lt"/>
              <a:buAutoNum type="arabicPeriod"/>
            </a:pPr>
            <a:r>
              <a:rPr lang="en-US" sz="4800" dirty="0" smtClean="0"/>
              <a:t>If you have a question, you must ask it.</a:t>
            </a:r>
          </a:p>
          <a:p>
            <a:pPr marL="914400" indent="-914400">
              <a:buFont typeface="+mj-lt"/>
              <a:buAutoNum type="arabicPeriod"/>
            </a:pPr>
            <a:r>
              <a:rPr lang="en-US" sz="4800" dirty="0" smtClean="0"/>
              <a:t>I won’t debug your stuff.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922059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86431"/>
            <a:ext cx="8796528" cy="6519169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concat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(gen1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gen2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8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gen = gen1;</a:t>
            </a:r>
            <a:endParaRPr lang="en-US" sz="28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8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value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gen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sz="28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if (value !== undefined)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return value;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gen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gen2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gen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28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552668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86431"/>
            <a:ext cx="8796528" cy="6519169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concat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(...gens)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8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next = element(gens),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gen = next();</a:t>
            </a:r>
            <a:endParaRPr lang="en-US" sz="28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recur()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8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value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gen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();</a:t>
            </a:r>
            <a:endParaRPr lang="en-US" sz="28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if (value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===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undefined)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gen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next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if (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gen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!== undefined)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return recur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}</a:t>
            </a:r>
            <a:endParaRPr lang="en-US" sz="28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  </a:t>
            </a:r>
            <a:endParaRPr lang="en-US" sz="2800" b="1" dirty="0" smtClean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return value;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}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28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32196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344041"/>
            <a:ext cx="7772400" cy="1470025"/>
          </a:xfrm>
        </p:spPr>
        <p:txBody>
          <a:bodyPr anchor="b"/>
          <a:lstStyle/>
          <a:p>
            <a:r>
              <a:rPr lang="en-US" sz="3600" dirty="0" smtClean="0"/>
              <a:t>Write a </a:t>
            </a:r>
            <a:r>
              <a:rPr lang="en-US" sz="3600" dirty="0" smtClean="0">
                <a:latin typeface="Courier Std" panose="02070409020205020404" charset="0"/>
              </a:rPr>
              <a:t>repeat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/>
              <a:t>function that </a:t>
            </a:r>
            <a:r>
              <a:rPr lang="en-US" sz="3600" dirty="0" smtClean="0"/>
              <a:t>takes a generator and calls it until it returns </a:t>
            </a:r>
            <a:r>
              <a:rPr lang="en-US" sz="3600" dirty="0" smtClean="0">
                <a:latin typeface="Courier Std" panose="02070409020205020404" charset="0"/>
              </a:rPr>
              <a:t>undefined</a:t>
            </a:r>
            <a:r>
              <a:rPr lang="en-US" sz="3600" dirty="0" smtClean="0"/>
              <a:t>.</a:t>
            </a:r>
            <a:endParaRPr lang="en-US" sz="36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429769" y="3099816"/>
            <a:ext cx="8359124" cy="1752600"/>
          </a:xfrm>
        </p:spPr>
        <p:txBody>
          <a:bodyPr anchor="b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 array = [];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Courier New" pitchFamily="49" charset="0"/>
                <a:cs typeface="Courier New" pitchFamily="49" charset="0"/>
              </a:rPr>
              <a:t>repeat(collect(</a:t>
            </a:r>
            <a:r>
              <a:rPr lang="en-US" sz="2800" b="1" dirty="0" err="1">
                <a:latin typeface="Courier New" pitchFamily="49" charset="0"/>
                <a:cs typeface="Courier New" pitchFamily="49" charset="0"/>
              </a:rPr>
              <a:t>fromTo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(0, 4), array));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log(array);    // 0, 1, 2, 3</a:t>
            </a:r>
            <a:endParaRPr lang="en-US" sz="28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384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86431"/>
            <a:ext cx="8796528" cy="6519169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repeat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(gen)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value;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do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value =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gen();</a:t>
            </a:r>
            <a:endParaRPr lang="en-US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 while (value !== undefined);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b="1" dirty="0" smtClean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function repeat(</a:t>
            </a:r>
            <a:r>
              <a:rPr lang="en-US" b="1" dirty="0" err="1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func</a:t>
            </a:r>
            <a:r>
              <a:rPr lang="en-US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    if (</a:t>
            </a:r>
            <a:r>
              <a:rPr lang="en-US" b="1" dirty="0" err="1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func</a:t>
            </a:r>
            <a:r>
              <a:rPr lang="en-US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() !== undefined)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        return repeat(</a:t>
            </a:r>
            <a:r>
              <a:rPr lang="en-US" b="1" dirty="0" err="1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func</a:t>
            </a:r>
            <a:r>
              <a:rPr lang="en-US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b="1" dirty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6930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86431"/>
            <a:ext cx="8796528" cy="6519169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repeat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(gen)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value;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do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value =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gen();</a:t>
            </a:r>
            <a:endParaRPr lang="en-US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 while (value !== undefined);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repeat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(gen)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if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(gen()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!== undefined)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b="1" smtClean="0">
                <a:latin typeface="Courier New" pitchFamily="49" charset="0"/>
                <a:cs typeface="Courier New" pitchFamily="49" charset="0"/>
              </a:rPr>
              <a:t>repeat</a:t>
            </a:r>
            <a:r>
              <a:rPr lang="en-US" b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(gen);</a:t>
            </a:r>
            <a:endParaRPr lang="en-US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20930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344041"/>
            <a:ext cx="7772400" cy="2142109"/>
          </a:xfrm>
        </p:spPr>
        <p:txBody>
          <a:bodyPr anchor="b"/>
          <a:lstStyle/>
          <a:p>
            <a:r>
              <a:rPr lang="en-US" sz="3600" dirty="0" smtClean="0"/>
              <a:t>Write a </a:t>
            </a:r>
            <a:r>
              <a:rPr lang="en-US" sz="3600" dirty="0" smtClean="0">
                <a:latin typeface="Courier Std" panose="02070409020205020404" charset="0"/>
              </a:rPr>
              <a:t>map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/>
              <a:t>function that </a:t>
            </a:r>
            <a:r>
              <a:rPr lang="en-US" sz="3600" dirty="0" smtClean="0"/>
              <a:t>takes an array and a unary function, and returns an array containing the result of passing each element to the unary function. Use the </a:t>
            </a:r>
            <a:r>
              <a:rPr lang="en-US" sz="3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repeat</a:t>
            </a:r>
            <a:r>
              <a:rPr lang="en-US" sz="3600" dirty="0" smtClean="0"/>
              <a:t> function.</a:t>
            </a:r>
            <a:endParaRPr lang="en-US" sz="36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429769" y="3099816"/>
            <a:ext cx="8359124" cy="1752600"/>
          </a:xfrm>
        </p:spPr>
        <p:txBody>
          <a:bodyPr anchor="b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Courier New" pitchFamily="49" charset="0"/>
                <a:cs typeface="Courier New" pitchFamily="49" charset="0"/>
              </a:rPr>
              <a:t>map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([2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1, 0], </a:t>
            </a:r>
            <a:r>
              <a:rPr lang="en-US" sz="2800" b="1" dirty="0" err="1">
                <a:latin typeface="Courier New" pitchFamily="49" charset="0"/>
                <a:cs typeface="Courier New" pitchFamily="49" charset="0"/>
              </a:rPr>
              <a:t>inc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)    // [3, 2, 1]</a:t>
            </a:r>
            <a:endParaRPr lang="en-US" sz="28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064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86431"/>
            <a:ext cx="8796528" cy="6519169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map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(array,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unary)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ele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= element(array),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result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= [];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repeat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collect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value = </a:t>
            </a:r>
            <a:r>
              <a:rPr lang="en-US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ele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if (value !== undefined)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return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unary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(value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result));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result;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60921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344041"/>
            <a:ext cx="7772400" cy="2558488"/>
          </a:xfrm>
        </p:spPr>
        <p:txBody>
          <a:bodyPr anchor="b"/>
          <a:lstStyle/>
          <a:p>
            <a:r>
              <a:rPr lang="en-US" sz="3600" dirty="0" smtClean="0"/>
              <a:t>Write a </a:t>
            </a:r>
            <a:r>
              <a:rPr lang="en-US" sz="3600" dirty="0" smtClean="0">
                <a:latin typeface="Courier Std" panose="02070409020205020404" charset="0"/>
              </a:rPr>
              <a:t>reduce</a:t>
            </a:r>
            <a:r>
              <a:rPr lang="en-US" sz="3600" dirty="0" smtClean="0">
                <a:latin typeface="+mn-lt"/>
              </a:rPr>
              <a:t> </a:t>
            </a:r>
            <a:r>
              <a:rPr lang="en-US" sz="3600" dirty="0"/>
              <a:t>function that </a:t>
            </a:r>
            <a:r>
              <a:rPr lang="en-US" sz="3600" dirty="0" smtClean="0"/>
              <a:t>takes an array and a binary function, and returns a </a:t>
            </a:r>
            <a:r>
              <a:rPr lang="en-US" sz="3600" dirty="0"/>
              <a:t>single value.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Use </a:t>
            </a:r>
            <a:r>
              <a:rPr lang="en-US" sz="3600" dirty="0"/>
              <a:t>the </a:t>
            </a:r>
            <a:r>
              <a:rPr lang="en-US" sz="3600" dirty="0">
                <a:latin typeface="Courier New" panose="02070309020205020404" pitchFamily="49" charset="0"/>
                <a:cs typeface="Courier New" panose="02070309020205020404" pitchFamily="49" charset="0"/>
              </a:rPr>
              <a:t>repeat</a:t>
            </a:r>
            <a:r>
              <a:rPr lang="en-US" sz="3600" dirty="0"/>
              <a:t> function.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429769" y="3924380"/>
            <a:ext cx="8359124" cy="1752600"/>
          </a:xfrm>
        </p:spPr>
        <p:txBody>
          <a:bodyPr anchor="b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reduce([], add)           // undefined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reduce([2], add)          // 2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reduce([2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1, 0], add)    // 3</a:t>
            </a:r>
            <a:endParaRPr lang="en-US" sz="28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65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86431"/>
            <a:ext cx="8796528" cy="6519169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700" b="1" dirty="0">
                <a:latin typeface="Courier New" pitchFamily="49" charset="0"/>
                <a:cs typeface="Courier New" pitchFamily="49" charset="0"/>
              </a:rPr>
              <a:t>reduce</a:t>
            </a:r>
            <a:r>
              <a:rPr lang="en-US" sz="27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(array, </a:t>
            </a:r>
            <a:r>
              <a:rPr lang="en-US" sz="27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binary)  </a:t>
            </a:r>
            <a:r>
              <a:rPr lang="en-US" sz="27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7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7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7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ele</a:t>
            </a:r>
            <a:r>
              <a:rPr lang="en-US" sz="27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= element(array),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result;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700" b="1" dirty="0">
                <a:latin typeface="Courier New" pitchFamily="49" charset="0"/>
                <a:cs typeface="Courier New" pitchFamily="49" charset="0"/>
              </a:rPr>
              <a:t>repeat</a:t>
            </a:r>
            <a:r>
              <a:rPr lang="en-US" sz="27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7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7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7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value </a:t>
            </a:r>
            <a:r>
              <a:rPr lang="en-US" sz="27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27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ele</a:t>
            </a:r>
            <a:r>
              <a:rPr lang="en-US" sz="27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if (value !== undefined)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27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result</a:t>
            </a:r>
            <a:r>
              <a:rPr lang="en-US" sz="27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7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result</a:t>
            </a:r>
            <a:r>
              <a:rPr lang="en-US" sz="27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=== undefined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    ? value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    : </a:t>
            </a:r>
            <a:r>
              <a:rPr lang="en-US" sz="27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binary</a:t>
            </a:r>
            <a:r>
              <a:rPr lang="en-US" sz="27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7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result</a:t>
            </a:r>
            <a:r>
              <a:rPr lang="en-US" sz="27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value);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return value;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27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result;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600771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665555"/>
            <a:ext cx="7772400" cy="1470025"/>
          </a:xfrm>
        </p:spPr>
        <p:txBody>
          <a:bodyPr anchor="t"/>
          <a:lstStyle/>
          <a:p>
            <a:r>
              <a:rPr lang="en-US" dirty="0" smtClean="0"/>
              <a:t>Make a function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gensymf</a:t>
            </a:r>
            <a:r>
              <a:rPr lang="en-US" dirty="0" smtClean="0"/>
              <a:t> that makes a function that generates  unique symbols.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967667" y="2971800"/>
            <a:ext cx="8176334" cy="2667000"/>
          </a:xfrm>
        </p:spPr>
        <p:txBody>
          <a:bodyPr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geng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gensymf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("G"),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genh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= </a:t>
            </a:r>
            <a:r>
              <a:rPr lang="en-US" b="1" dirty="0" err="1">
                <a:latin typeface="Courier New" pitchFamily="49" charset="0"/>
                <a:cs typeface="Courier New" pitchFamily="49" charset="0"/>
              </a:rPr>
              <a:t>gensymf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("H"); 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geng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()     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//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"G1"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genh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()     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//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"H1"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geng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()     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//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"G2"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genh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()      // "H2"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4560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Quiz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88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75208" y="1239520"/>
            <a:ext cx="8868792" cy="546608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3600" b="1" dirty="0" err="1" smtClean="0">
                <a:latin typeface="Courier New" pitchFamily="49" charset="0"/>
                <a:cs typeface="Courier New" pitchFamily="49" charset="0"/>
              </a:rPr>
              <a:t>gensymf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(prefix)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36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number = 0;</a:t>
            </a:r>
            <a:endParaRPr lang="en-US" sz="36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36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number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+= 1;</a:t>
            </a:r>
            <a:endParaRPr lang="en-US" sz="36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prefix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+ 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number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36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36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7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665555"/>
            <a:ext cx="7772400" cy="1470025"/>
          </a:xfrm>
        </p:spPr>
        <p:txBody>
          <a:bodyPr anchor="t"/>
          <a:lstStyle/>
          <a:p>
            <a:r>
              <a:rPr lang="en-US" dirty="0" smtClean="0"/>
              <a:t>Write a function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gensymff</a:t>
            </a:r>
            <a:r>
              <a:rPr lang="en-US" dirty="0" smtClean="0"/>
              <a:t> that takes a unary function and a seed and returns a </a:t>
            </a:r>
            <a:r>
              <a:rPr lang="en-US" b="1" dirty="0" err="1" smtClean="0">
                <a:latin typeface="Courier Std" panose="02070409020205020404" pitchFamily="49" charset="0"/>
              </a:rPr>
              <a:t>gensymf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967667" y="3171825"/>
            <a:ext cx="8176334" cy="2466975"/>
          </a:xfrm>
        </p:spPr>
        <p:txBody>
          <a:bodyPr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gensymf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gensymff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inc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, 0),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geng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gensymf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("G"),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genh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= </a:t>
            </a:r>
            <a:r>
              <a:rPr lang="en-US" b="1" dirty="0" err="1">
                <a:latin typeface="Courier New" pitchFamily="49" charset="0"/>
                <a:cs typeface="Courier New" pitchFamily="49" charset="0"/>
              </a:rPr>
              <a:t>gensymf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("H"); 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geng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()     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//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"G1"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genh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()     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//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"H1"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geng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()     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//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"G2"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genh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()      // "H2"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9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75208" y="1239520"/>
            <a:ext cx="8868792" cy="546608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gensymff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(unary, seed)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return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(prefix) {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b="1" u="sng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u="sng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number = </a:t>
            </a:r>
            <a:r>
              <a:rPr lang="en-US" b="1" u="sng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seed</a:t>
            </a:r>
            <a:r>
              <a:rPr lang="en-US" b="1" u="sng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number</a:t>
            </a:r>
            <a:r>
              <a:rPr lang="en-US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unary</a:t>
            </a:r>
            <a:r>
              <a:rPr lang="en-US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number</a:t>
            </a:r>
            <a:r>
              <a:rPr lang="en-US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b="1" dirty="0">
              <a:solidFill>
                <a:srgbClr val="66CCFF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prefix</a:t>
            </a:r>
            <a:r>
              <a:rPr lang="en-US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+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number</a:t>
            </a:r>
            <a:r>
              <a:rPr lang="en-US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}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}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24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315589"/>
            <a:ext cx="7772400" cy="1819992"/>
          </a:xfrm>
        </p:spPr>
        <p:txBody>
          <a:bodyPr anchor="t"/>
          <a:lstStyle/>
          <a:p>
            <a:r>
              <a:rPr lang="en-US" dirty="0" smtClean="0"/>
              <a:t>Make a function </a:t>
            </a:r>
            <a:r>
              <a:rPr 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fibonaccif</a:t>
            </a:r>
            <a:r>
              <a:rPr lang="en-US" dirty="0" smtClean="0"/>
              <a:t> that returns a generator that will return the next </a:t>
            </a:r>
            <a:r>
              <a:rPr lang="en-US" dirty="0" err="1" smtClean="0"/>
              <a:t>fibonacci</a:t>
            </a:r>
            <a:r>
              <a:rPr lang="en-US" dirty="0" smtClean="0"/>
              <a:t> number.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967667" y="3132667"/>
            <a:ext cx="8176334" cy="2506133"/>
          </a:xfrm>
        </p:spPr>
        <p:txBody>
          <a:bodyPr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fib =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fibonaccif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(0, 1);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fib()    // 0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fib()    // 1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fib()    // 1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fib()    // 2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fib()    // 3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fib()    // 5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9177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75208" y="113288"/>
            <a:ext cx="8868792" cy="6592312"/>
          </a:xfrm>
        </p:spPr>
        <p:txBody>
          <a:bodyPr>
            <a:normAutofit fontScale="70000" lnSpcReduction="20000"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4000" b="1" dirty="0" err="1" smtClean="0">
                <a:latin typeface="Courier New" pitchFamily="49" charset="0"/>
                <a:cs typeface="Courier New" pitchFamily="49" charset="0"/>
              </a:rPr>
              <a:t>fibonaccif</a:t>
            </a:r>
            <a:r>
              <a:rPr lang="en-US" sz="4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(a</a:t>
            </a:r>
            <a:r>
              <a:rPr lang="en-US" sz="40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b) </a:t>
            </a:r>
            <a:r>
              <a:rPr lang="en-US" sz="4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4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40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4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40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4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= 0;</a:t>
            </a:r>
            <a:endParaRPr lang="en-US" sz="40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4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() </a:t>
            </a:r>
            <a:r>
              <a:rPr lang="en-US" sz="4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4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sz="40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4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next;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switch (</a:t>
            </a:r>
            <a:r>
              <a:rPr lang="en-US" sz="4000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4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4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case 0: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4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40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4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1;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4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return a;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4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case 1: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4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40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4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2;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4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return b;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4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default:</a:t>
            </a:r>
            <a:endParaRPr lang="en-US" sz="40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4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next </a:t>
            </a:r>
            <a:r>
              <a:rPr lang="en-US" sz="4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en-US" sz="40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4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</a:t>
            </a:r>
            <a:r>
              <a:rPr lang="en-US" sz="4000" b="1" dirty="0" smtClean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4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+</a:t>
            </a:r>
            <a:r>
              <a:rPr lang="en-US" sz="4000" b="1" dirty="0" smtClean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4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b</a:t>
            </a:r>
            <a:r>
              <a:rPr lang="en-US" sz="4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40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4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a</a:t>
            </a:r>
            <a:r>
              <a:rPr lang="en-US" sz="4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4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40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b</a:t>
            </a:r>
            <a:r>
              <a:rPr lang="en-US" sz="4000" b="1" dirty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4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b</a:t>
            </a:r>
            <a:r>
              <a:rPr lang="en-US" sz="4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next;</a:t>
            </a:r>
            <a:endParaRPr lang="en-US" sz="40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4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return next;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4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}</a:t>
            </a:r>
            <a:endParaRPr lang="en-US" sz="40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40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40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2808515" y="4229100"/>
            <a:ext cx="2939143" cy="1453243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402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75208" y="1239520"/>
            <a:ext cx="8868792" cy="546608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4000" b="1" dirty="0" err="1" smtClean="0">
                <a:latin typeface="Courier New" pitchFamily="49" charset="0"/>
                <a:cs typeface="Courier New" pitchFamily="49" charset="0"/>
              </a:rPr>
              <a:t>fibonaccif</a:t>
            </a:r>
            <a:r>
              <a:rPr lang="en-US" sz="4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(a</a:t>
            </a:r>
            <a:r>
              <a:rPr lang="en-US" sz="40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b)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4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40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4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4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next </a:t>
            </a:r>
            <a:r>
              <a:rPr lang="en-US" sz="4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en-US" sz="40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a</a:t>
            </a:r>
            <a:r>
              <a:rPr lang="en-US" sz="4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a</a:t>
            </a:r>
            <a:r>
              <a:rPr lang="en-US" sz="4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40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b</a:t>
            </a:r>
            <a:r>
              <a:rPr lang="en-US" sz="4000" b="1" dirty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b</a:t>
            </a:r>
            <a:r>
              <a:rPr lang="en-US" sz="4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+= </a:t>
            </a:r>
            <a:r>
              <a:rPr lang="en-US" sz="4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next;</a:t>
            </a:r>
            <a:endParaRPr lang="en-US" sz="40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sz="4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next;</a:t>
            </a:r>
            <a:endParaRPr lang="en-US" sz="40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40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40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259186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75208" y="212271"/>
            <a:ext cx="8868792" cy="6493329"/>
          </a:xfrm>
        </p:spPr>
        <p:txBody>
          <a:bodyPr anchor="ctr"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fibonaccif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(a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b)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b="1" dirty="0" err="1">
                <a:latin typeface="Courier New" pitchFamily="49" charset="0"/>
                <a:cs typeface="Courier New" pitchFamily="49" charset="0"/>
              </a:rPr>
              <a:t>concat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concat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limit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identityf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(a), 1),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limit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identityf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(b), 1)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), 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fibonacci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() 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next =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+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b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a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b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b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= next;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return next;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47360774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75208" y="212271"/>
            <a:ext cx="8868792" cy="6493329"/>
          </a:xfrm>
        </p:spPr>
        <p:txBody>
          <a:bodyPr anchor="ctr"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fibonaccif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(a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 b)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b="1" dirty="0" err="1">
                <a:latin typeface="Courier New" pitchFamily="49" charset="0"/>
                <a:cs typeface="Courier New" pitchFamily="49" charset="0"/>
              </a:rPr>
              <a:t>concat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element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([a, b]),</a:t>
            </a:r>
            <a:endParaRPr lang="en-US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function </a:t>
            </a:r>
            <a:r>
              <a:rPr lang="en-US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fibonacci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next =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+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b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a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b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b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= next;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return next;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85716296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sz="3600" dirty="0" smtClean="0"/>
              <a:t>Write a </a:t>
            </a:r>
            <a:r>
              <a:rPr lang="en-US" sz="3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counter</a:t>
            </a:r>
            <a:r>
              <a:rPr lang="en-US" sz="3600" dirty="0" smtClean="0"/>
              <a:t> function that returns an object containing two functions that implement an up/down counter, hiding the counter.</a:t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endParaRPr lang="en-US" sz="36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599" y="3886200"/>
            <a:ext cx="7417293" cy="1752600"/>
          </a:xfrm>
        </p:spPr>
        <p:txBody>
          <a:bodyPr anchor="ctr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object = counter(10),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up =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object.up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down =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object.down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up()     // 11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down()   // 10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down()   // 9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up()     // 10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994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6431"/>
            <a:ext cx="8229600" cy="6519169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3600" b="1" dirty="0" smtClean="0">
                <a:latin typeface="Courier New" pitchFamily="49" charset="0"/>
                <a:cs typeface="Courier New" pitchFamily="49" charset="0"/>
              </a:rPr>
              <a:t>counter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(value)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return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up: 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600" b="1" dirty="0" smtClean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value</a:t>
            </a:r>
            <a:r>
              <a:rPr lang="en-US" sz="3600" b="1" dirty="0" smtClean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+= 1;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return 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value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}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down: 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sz="3600" b="1" dirty="0" smtClean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         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value 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-= </a:t>
            </a:r>
            <a:r>
              <a:rPr lang="en-US" sz="36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1;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return </a:t>
            </a: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value</a:t>
            </a: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36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281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61732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What is x?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012"/>
            <a:ext cx="8229600" cy="5105400"/>
          </a:xfrm>
        </p:spPr>
        <p:txBody>
          <a:bodyPr anchor="ctr"/>
          <a:lstStyle/>
          <a:p>
            <a:pPr marL="0" indent="0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funky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(o) {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o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= null;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dirty="0" smtClean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x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= [];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funky(x);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log(x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);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72831" y="3236309"/>
            <a:ext cx="2706484" cy="1815882"/>
          </a:xfrm>
          <a:prstGeom prst="rect">
            <a:avLst/>
          </a:prstGeom>
          <a:solidFill>
            <a:srgbClr val="003E6C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2800" b="1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A.null</a:t>
            </a:r>
            <a:endParaRPr lang="en-US" sz="28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pPr algn="l"/>
            <a:r>
              <a:rPr lang="en-US" sz="28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B.[]</a:t>
            </a:r>
          </a:p>
          <a:p>
            <a:pPr algn="l"/>
            <a:r>
              <a:rPr lang="en-US" sz="2800" b="1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C.undefined</a:t>
            </a:r>
            <a:endParaRPr lang="en-US" sz="28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pPr algn="l"/>
            <a:r>
              <a:rPr lang="en-US" sz="2800" b="1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D.throw</a:t>
            </a:r>
            <a:r>
              <a:rPr lang="en-US" sz="28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95222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sz="3600" dirty="0" smtClean="0"/>
              <a:t>Make a </a:t>
            </a:r>
            <a:r>
              <a:rPr lang="en-US" sz="3600" b="1" dirty="0" smtClean="0">
                <a:latin typeface="Courier New" pitchFamily="49" charset="0"/>
                <a:cs typeface="Courier New" pitchFamily="49" charset="0"/>
              </a:rPr>
              <a:t>revocable</a:t>
            </a:r>
            <a:r>
              <a:rPr lang="en-US" sz="3600" dirty="0" smtClean="0"/>
              <a:t> function that takes a binary function, and returns an object </a:t>
            </a:r>
            <a:r>
              <a:rPr lang="en-US" sz="3600" dirty="0"/>
              <a:t>containing an </a:t>
            </a:r>
            <a:r>
              <a:rPr lang="en-US" sz="3600" b="1" dirty="0">
                <a:latin typeface="Courier New" pitchFamily="49" charset="0"/>
                <a:cs typeface="Courier New" pitchFamily="49" charset="0"/>
              </a:rPr>
              <a:t>invoke</a:t>
            </a:r>
            <a:r>
              <a:rPr lang="en-US" sz="3600" dirty="0"/>
              <a:t> function that can invoke </a:t>
            </a:r>
            <a:r>
              <a:rPr lang="en-US" sz="3600"/>
              <a:t>the </a:t>
            </a:r>
            <a:r>
              <a:rPr lang="en-US" sz="3600" smtClean="0"/>
              <a:t>binary function</a:t>
            </a:r>
            <a:r>
              <a:rPr lang="en-US" sz="3600" dirty="0" smtClean="0"/>
              <a:t>, and a </a:t>
            </a:r>
            <a:r>
              <a:rPr lang="en-US" sz="3600" b="1" dirty="0" smtClean="0">
                <a:latin typeface="Courier New" pitchFamily="49" charset="0"/>
                <a:cs typeface="Courier New" pitchFamily="49" charset="0"/>
              </a:rPr>
              <a:t>revoke</a:t>
            </a:r>
            <a:r>
              <a:rPr lang="en-US" sz="3600" dirty="0" smtClean="0"/>
              <a:t> function that disables the </a:t>
            </a:r>
            <a:r>
              <a:rPr lang="en-US" sz="3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invoke</a:t>
            </a:r>
            <a:r>
              <a:rPr lang="en-US" sz="3600" dirty="0" smtClean="0"/>
              <a:t> function.</a:t>
            </a:r>
            <a:endParaRPr lang="en-US" sz="36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967666" y="3886200"/>
            <a:ext cx="7821227" cy="1752600"/>
          </a:xfrm>
        </p:spPr>
        <p:txBody>
          <a:bodyPr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rev = revocable(add),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add_rev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rev.invoke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>
                <a:latin typeface="Courier New" pitchFamily="49" charset="0"/>
                <a:cs typeface="Courier New" pitchFamily="49" charset="0"/>
              </a:rPr>
              <a:t>add_rev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(3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, 4);    // 7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rev.revoke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();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>
                <a:latin typeface="Courier New" pitchFamily="49" charset="0"/>
                <a:cs typeface="Courier New" pitchFamily="49" charset="0"/>
              </a:rPr>
              <a:t>add_rev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(5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, 7);    // undefined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42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092" y="126460"/>
            <a:ext cx="8946813" cy="6579140"/>
          </a:xfrm>
        </p:spPr>
        <p:txBody>
          <a:bodyPr anchor="ctr"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700" b="1" dirty="0" smtClean="0">
                <a:latin typeface="Courier New" pitchFamily="49" charset="0"/>
                <a:cs typeface="Courier New" pitchFamily="49" charset="0"/>
              </a:rPr>
              <a:t>revocable</a:t>
            </a:r>
            <a:r>
              <a:rPr lang="en-US" sz="27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(binary)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7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return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invoke: </a:t>
            </a:r>
            <a:r>
              <a:rPr lang="en-US" sz="27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7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(first, second)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7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if (</a:t>
            </a:r>
            <a:r>
              <a:rPr lang="en-US" sz="27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binary</a:t>
            </a:r>
            <a:r>
              <a:rPr lang="en-US" sz="27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!== undefined)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7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   return </a:t>
            </a:r>
            <a:r>
              <a:rPr lang="en-US" sz="27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binary</a:t>
            </a:r>
            <a:r>
              <a:rPr lang="en-US" sz="27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        first,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7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       second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    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7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7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}</a:t>
            </a:r>
            <a:r>
              <a:rPr lang="en-US" sz="27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</a:t>
            </a:r>
            <a:endParaRPr lang="en-US" sz="27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revoke: </a:t>
            </a:r>
            <a:r>
              <a:rPr lang="en-US" sz="27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() </a:t>
            </a:r>
            <a:r>
              <a:rPr lang="en-US" sz="27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 smtClean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27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binary</a:t>
            </a:r>
            <a:r>
              <a:rPr lang="en-US" sz="2700" b="1" dirty="0" smtClean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7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= undefined;</a:t>
            </a:r>
            <a:endParaRPr lang="en-US" sz="27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7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27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17331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dirty="0" smtClean="0"/>
              <a:t>Write a function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m</a:t>
            </a:r>
            <a:r>
              <a:rPr lang="en-US" dirty="0" smtClean="0"/>
              <a:t> that takes a value and an optional source string and returns them in an object.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14905" y="3886200"/>
            <a:ext cx="8273987" cy="1752600"/>
          </a:xfrm>
        </p:spPr>
        <p:txBody>
          <a:bodyPr anchor="t"/>
          <a:lstStyle/>
          <a:p>
            <a:pPr algn="l"/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JSON.stringify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(m(1))</a:t>
            </a:r>
          </a:p>
          <a:p>
            <a:pPr algn="l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// {"value": 1, "source": "1"}</a:t>
            </a:r>
          </a:p>
          <a:p>
            <a:pPr algn="l"/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JSON.stringify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(m(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Math.PI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, "pi"))</a:t>
            </a:r>
          </a:p>
          <a:p>
            <a:pPr algn="l"/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// {"value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":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3.14159…, "source": "pi"}</a:t>
            </a:r>
          </a:p>
          <a:p>
            <a:pPr algn="l"/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388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591107" cy="51054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500" b="1" dirty="0" smtClean="0">
                <a:latin typeface="Courier New" pitchFamily="49" charset="0"/>
                <a:cs typeface="Courier New" pitchFamily="49" charset="0"/>
              </a:rPr>
              <a:t>m</a:t>
            </a:r>
            <a:r>
              <a:rPr lang="en-US" sz="25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(value, source)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5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return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5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value: value,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5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source: (</a:t>
            </a:r>
            <a:r>
              <a:rPr lang="en-US" sz="25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typeof</a:t>
            </a:r>
            <a:r>
              <a:rPr lang="en-US" sz="25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source === 'string')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? source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5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: String(value)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5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};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25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45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dirty="0" smtClean="0"/>
              <a:t>Write a function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addm</a:t>
            </a:r>
            <a:r>
              <a:rPr lang="en-US" dirty="0" smtClean="0"/>
              <a:t> that takes two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m</a:t>
            </a:r>
            <a:r>
              <a:rPr lang="en-US" dirty="0" smtClean="0"/>
              <a:t> objects and returns an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m</a:t>
            </a:r>
            <a:r>
              <a:rPr lang="en-US" dirty="0" smtClean="0"/>
              <a:t> object.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35577" y="3886200"/>
            <a:ext cx="8608424" cy="2971800"/>
          </a:xfrm>
        </p:spPr>
        <p:txBody>
          <a:bodyPr anchor="t"/>
          <a:lstStyle/>
          <a:p>
            <a:pPr algn="l"/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JSON.stringify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addm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(m(3), m(4)))</a:t>
            </a:r>
          </a:p>
          <a:p>
            <a:pPr algn="l"/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// {"value": 7, "source": "(3+4)"}</a:t>
            </a:r>
          </a:p>
          <a:p>
            <a:pPr algn="l"/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JSON.stringify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addm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(m(1), m(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Math.PI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, "pi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")))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pPr algn="l"/>
            <a:r>
              <a:rPr lang="en-US" sz="2400" b="1" dirty="0">
                <a:latin typeface="Courier New" pitchFamily="49" charset="0"/>
                <a:cs typeface="Courier New" pitchFamily="49" charset="0"/>
              </a:rPr>
              <a:t>// {"value":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4.14159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…, "source":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"(1+pi)"}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pPr algn="l"/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pPr algn="l"/>
            <a:endParaRPr lang="en-US" sz="28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810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50876" cy="51054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3600" b="1" dirty="0" err="1" smtClean="0">
                <a:latin typeface="Courier New" pitchFamily="49" charset="0"/>
                <a:cs typeface="Courier New" pitchFamily="49" charset="0"/>
              </a:rPr>
              <a:t>addm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(a, b)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return m(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sz="36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a.value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+ </a:t>
            </a:r>
            <a:r>
              <a:rPr lang="en-US" sz="36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b.value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"(" + </a:t>
            </a:r>
            <a:r>
              <a:rPr lang="en-US" sz="36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a.source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+ "+" +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  </a:t>
            </a:r>
            <a:r>
              <a:rPr lang="en-US" sz="3600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b.source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+ ")"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36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880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dirty="0" smtClean="0"/>
              <a:t>Write a function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liftm</a:t>
            </a:r>
            <a:r>
              <a:rPr lang="en-US" dirty="0" smtClean="0"/>
              <a:t> that takes a binary function and a string and returns a function that acts on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m</a:t>
            </a:r>
            <a:r>
              <a:rPr lang="en-US" dirty="0" smtClean="0"/>
              <a:t> objects.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14905" y="3886200"/>
            <a:ext cx="8273987" cy="1752600"/>
          </a:xfrm>
        </p:spPr>
        <p:txBody>
          <a:bodyPr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addm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liftm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(add, "+");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>
                <a:latin typeface="Courier New" pitchFamily="49" charset="0"/>
                <a:cs typeface="Courier New" pitchFamily="49" charset="0"/>
              </a:rPr>
              <a:t>JSON.stringify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800" b="1" dirty="0" err="1">
                <a:latin typeface="Courier New" pitchFamily="49" charset="0"/>
                <a:cs typeface="Courier New" pitchFamily="49" charset="0"/>
              </a:rPr>
              <a:t>addm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(m(3), m(4)))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Courier New" pitchFamily="49" charset="0"/>
                <a:cs typeface="Courier New" pitchFamily="49" charset="0"/>
              </a:rPr>
              <a:t>// {"value":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7, 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"source": "(3+4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)"}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JSON.stringify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liftm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mul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, "*")(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m(3), </a:t>
            </a:r>
            <a:endParaRPr lang="en-US" sz="2800" b="1" dirty="0" smtClean="0">
              <a:latin typeface="Courier New" pitchFamily="49" charset="0"/>
              <a:cs typeface="Courier New" pitchFamily="49" charset="0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  m(4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)))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Courier New" pitchFamily="49" charset="0"/>
                <a:cs typeface="Courier New" pitchFamily="49" charset="0"/>
              </a:rPr>
              <a:t>// {"value":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12, 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"source": "(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3*4)"}</a:t>
            </a:r>
          </a:p>
        </p:txBody>
      </p:sp>
    </p:spTree>
    <p:extLst>
      <p:ext uri="{BB962C8B-B14F-4D97-AF65-F5344CB8AC3E}">
        <p14:creationId xmlns:p14="http://schemas.microsoft.com/office/powerpoint/2010/main" val="9323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7586"/>
            <a:ext cx="8686800" cy="6428014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3000" b="1" dirty="0" err="1" smtClean="0">
                <a:latin typeface="Courier New" pitchFamily="49" charset="0"/>
                <a:cs typeface="Courier New" pitchFamily="49" charset="0"/>
              </a:rPr>
              <a:t>liftm</a:t>
            </a:r>
            <a:r>
              <a:rPr lang="en-US" sz="3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(binary, op) </a:t>
            </a:r>
            <a:r>
              <a:rPr lang="en-US" sz="30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(a, b)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return m</a:t>
            </a:r>
            <a:r>
              <a:rPr lang="en-US" sz="3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3000" b="1" dirty="0" smtClean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3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binary</a:t>
            </a: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30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a.value</a:t>
            </a: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30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b.value</a:t>
            </a: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),</a:t>
            </a:r>
            <a:endParaRPr lang="en-US" sz="30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"(" </a:t>
            </a:r>
            <a:r>
              <a:rPr lang="en-US" sz="3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+ </a:t>
            </a:r>
            <a:r>
              <a:rPr lang="en-US" sz="30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a.source</a:t>
            </a:r>
            <a:r>
              <a:rPr lang="en-US" sz="3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+ </a:t>
            </a:r>
            <a:r>
              <a:rPr lang="en-US" sz="30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op</a:t>
            </a:r>
            <a:endParaRPr lang="en-US" sz="30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 </a:t>
            </a: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3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+ </a:t>
            </a:r>
            <a:r>
              <a:rPr lang="en-US" sz="30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b.source</a:t>
            </a:r>
            <a:r>
              <a:rPr lang="en-US" sz="3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+ ")"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}</a:t>
            </a:r>
            <a:r>
              <a:rPr lang="en-US" sz="3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30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81089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dirty="0" smtClean="0"/>
              <a:t>Modify function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liftm</a:t>
            </a:r>
            <a:r>
              <a:rPr lang="en-US" dirty="0" smtClean="0"/>
              <a:t> so that the functions it produces can accept arguments that are either numbers or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m</a:t>
            </a:r>
            <a:r>
              <a:rPr lang="en-US" dirty="0" smtClean="0"/>
              <a:t> objects.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14905" y="3886200"/>
            <a:ext cx="8273987" cy="1752600"/>
          </a:xfrm>
        </p:spPr>
        <p:txBody>
          <a:bodyPr anchor="t"/>
          <a:lstStyle/>
          <a:p>
            <a:pPr algn="l"/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addm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liftm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(add, "+");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algn="l"/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JSON.stringify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addm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(3, 4))</a:t>
            </a:r>
            <a:endParaRPr lang="en-US" sz="2800" b="1" dirty="0">
              <a:latin typeface="Courier New" pitchFamily="49" charset="0"/>
              <a:cs typeface="Courier New" pitchFamily="49" charset="0"/>
            </a:endParaRPr>
          </a:p>
          <a:p>
            <a:pPr algn="l"/>
            <a:r>
              <a:rPr lang="en-US" sz="2800" b="1" dirty="0">
                <a:latin typeface="Courier New" pitchFamily="49" charset="0"/>
                <a:cs typeface="Courier New" pitchFamily="49" charset="0"/>
              </a:rPr>
              <a:t>// {"value":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7, 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"source": "(3+4)"}</a:t>
            </a:r>
          </a:p>
          <a:p>
            <a:pPr algn="l"/>
            <a:endParaRPr lang="en-US" sz="2800" b="1" dirty="0" smtClean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156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778" y="0"/>
            <a:ext cx="8909222" cy="67056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3000" b="1" dirty="0" err="1" smtClean="0">
                <a:latin typeface="Courier New" pitchFamily="49" charset="0"/>
                <a:cs typeface="Courier New" pitchFamily="49" charset="0"/>
              </a:rPr>
              <a:t>liftm</a:t>
            </a:r>
            <a:r>
              <a:rPr lang="en-US" sz="3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(binary, op) {</a:t>
            </a:r>
            <a:endParaRPr lang="en-US" sz="30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(a, b)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if (</a:t>
            </a:r>
            <a:r>
              <a:rPr lang="en-US" sz="30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typeof</a:t>
            </a: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a === 'number')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a = </a:t>
            </a:r>
            <a:r>
              <a:rPr lang="en-US" sz="3000" b="1" dirty="0" smtClean="0">
                <a:latin typeface="Courier New" pitchFamily="49" charset="0"/>
                <a:cs typeface="Courier New" pitchFamily="49" charset="0"/>
              </a:rPr>
              <a:t>m</a:t>
            </a: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(a);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if </a:t>
            </a:r>
            <a:r>
              <a:rPr lang="en-US" sz="3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30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typeof</a:t>
            </a:r>
            <a:r>
              <a:rPr lang="en-US" sz="3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b </a:t>
            </a:r>
            <a:r>
              <a:rPr lang="en-US" sz="3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=== 'number')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b </a:t>
            </a:r>
            <a:r>
              <a:rPr lang="en-US" sz="3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en-US" sz="3000" b="1" dirty="0" smtClean="0">
                <a:latin typeface="Courier New" pitchFamily="49" charset="0"/>
                <a:cs typeface="Courier New" pitchFamily="49" charset="0"/>
              </a:rPr>
              <a:t>m</a:t>
            </a: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(b);</a:t>
            </a:r>
            <a:endParaRPr lang="en-US" sz="30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</a:t>
            </a: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return </a:t>
            </a:r>
            <a:r>
              <a:rPr lang="en-US" sz="3000" b="1" dirty="0" smtClean="0">
                <a:latin typeface="Courier New" pitchFamily="49" charset="0"/>
                <a:cs typeface="Courier New" pitchFamily="49" charset="0"/>
              </a:rPr>
              <a:t>m</a:t>
            </a: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 smtClean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3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binary</a:t>
            </a: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30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a.value</a:t>
            </a: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30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b.value</a:t>
            </a: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),</a:t>
            </a:r>
            <a:endParaRPr lang="en-US" sz="30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"(" </a:t>
            </a:r>
            <a:r>
              <a:rPr lang="en-US" sz="3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+ </a:t>
            </a:r>
            <a:r>
              <a:rPr lang="en-US" sz="30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a.source</a:t>
            </a:r>
            <a:r>
              <a:rPr lang="en-US" sz="3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+ </a:t>
            </a:r>
            <a:r>
              <a:rPr lang="en-US" sz="3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op</a:t>
            </a:r>
            <a:r>
              <a:rPr lang="en-US" sz="3000" b="1" dirty="0" smtClean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+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 </a:t>
            </a: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30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b.source</a:t>
            </a:r>
            <a:r>
              <a:rPr lang="en-US" sz="3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+ ")"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30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}</a:t>
            </a:r>
            <a:r>
              <a:rPr lang="en-US" sz="30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30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2090057" y="922564"/>
            <a:ext cx="6645729" cy="2816679"/>
          </a:xfrm>
          <a:prstGeom prst="rect">
            <a:avLst/>
          </a:pr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732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61732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What is x?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012"/>
            <a:ext cx="8229600" cy="5105400"/>
          </a:xfrm>
        </p:spPr>
        <p:txBody>
          <a:bodyPr anchor="ctr"/>
          <a:lstStyle/>
          <a:p>
            <a:pPr marL="0" indent="0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funky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(o) {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o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= null;</a:t>
            </a:r>
            <a:endParaRPr lang="en-US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dirty="0" smtClean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x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= [];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funky(x);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log(x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);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672831" y="3236309"/>
            <a:ext cx="2706484" cy="1815882"/>
          </a:xfrm>
          <a:prstGeom prst="rect">
            <a:avLst/>
          </a:prstGeom>
          <a:solidFill>
            <a:srgbClr val="003E6C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sz="2800" b="1" dirty="0" err="1" smtClean="0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A.null</a:t>
            </a:r>
            <a:endParaRPr lang="en-US" sz="2800" b="1" dirty="0">
              <a:solidFill>
                <a:srgbClr val="00B0F0"/>
              </a:solidFill>
              <a:latin typeface="Courier New" pitchFamily="49" charset="0"/>
              <a:cs typeface="Courier New" pitchFamily="49" charset="0"/>
            </a:endParaRPr>
          </a:p>
          <a:p>
            <a:pPr algn="l"/>
            <a:r>
              <a:rPr lang="en-US" sz="28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B.[]</a:t>
            </a:r>
          </a:p>
          <a:p>
            <a:pPr algn="l"/>
            <a:r>
              <a:rPr lang="en-US" sz="2800" b="1" dirty="0" err="1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C.undefined</a:t>
            </a:r>
            <a:endParaRPr lang="en-US" sz="2800" b="1" dirty="0">
              <a:solidFill>
                <a:srgbClr val="00B0F0"/>
              </a:solidFill>
              <a:latin typeface="Courier New" pitchFamily="49" charset="0"/>
              <a:cs typeface="Courier New" pitchFamily="49" charset="0"/>
            </a:endParaRPr>
          </a:p>
          <a:p>
            <a:pPr algn="l"/>
            <a:r>
              <a:rPr lang="en-US" sz="2800" b="1" dirty="0" err="1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D.throw</a:t>
            </a:r>
            <a:r>
              <a:rPr lang="en-US" sz="2800" b="1" dirty="0">
                <a:solidFill>
                  <a:srgbClr val="00B0F0"/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8474667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546287"/>
            <a:ext cx="7772400" cy="1470025"/>
          </a:xfrm>
        </p:spPr>
        <p:txBody>
          <a:bodyPr anchor="t"/>
          <a:lstStyle/>
          <a:p>
            <a:r>
              <a:rPr lang="en-US" dirty="0" smtClean="0"/>
              <a:t>Write a function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exp</a:t>
            </a:r>
            <a:r>
              <a:rPr lang="en-US" dirty="0" smtClean="0"/>
              <a:t> that evaluates simple array expressions.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967667" y="3886199"/>
            <a:ext cx="8176334" cy="2683566"/>
          </a:xfrm>
        </p:spPr>
        <p:txBody>
          <a:bodyPr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sae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[mul, 5, 11];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exp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sae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    </a:t>
            </a:r>
            <a:r>
              <a:rPr lang="en-US" b="1" smtClean="0">
                <a:latin typeface="Courier New" pitchFamily="49" charset="0"/>
                <a:cs typeface="Courier New" pitchFamily="49" charset="0"/>
              </a:rPr>
              <a:t>// 55</a:t>
            </a: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>
                <a:latin typeface="Courier New" pitchFamily="49" charset="0"/>
                <a:cs typeface="Courier New" pitchFamily="49" charset="0"/>
              </a:rPr>
              <a:t>e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xp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(42)     // 42</a:t>
            </a:r>
          </a:p>
        </p:txBody>
      </p:sp>
    </p:spTree>
    <p:extLst>
      <p:ext uri="{BB962C8B-B14F-4D97-AF65-F5344CB8AC3E}">
        <p14:creationId xmlns:p14="http://schemas.microsoft.com/office/powerpoint/2010/main" val="241219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05678" y="1239520"/>
            <a:ext cx="8438322" cy="546608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>
                <a:latin typeface="Courier New" pitchFamily="49" charset="0"/>
                <a:cs typeface="Courier New" pitchFamily="49" charset="0"/>
              </a:rPr>
              <a:t>exp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(value)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return (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.isArray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(value)) </a:t>
            </a:r>
            <a:endParaRPr lang="en-US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? value[0](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value[1],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value[2]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: value;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601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546287"/>
            <a:ext cx="7772400" cy="1470025"/>
          </a:xfrm>
        </p:spPr>
        <p:txBody>
          <a:bodyPr anchor="t"/>
          <a:lstStyle/>
          <a:p>
            <a:r>
              <a:rPr lang="en-US" dirty="0" smtClean="0"/>
              <a:t>Modify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exp</a:t>
            </a:r>
            <a:r>
              <a:rPr lang="en-US" dirty="0" smtClean="0"/>
              <a:t> to evaluate nested array expressions.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887839" y="2551793"/>
            <a:ext cx="8176334" cy="3263229"/>
          </a:xfrm>
        </p:spPr>
        <p:txBody>
          <a:bodyPr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nae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= [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Math.sqrt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, 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  [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      add, 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      [square, 3], 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      [square, 4]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  ]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];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exp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nae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)    // 5</a:t>
            </a:r>
          </a:p>
        </p:txBody>
      </p:sp>
    </p:spTree>
    <p:extLst>
      <p:ext uri="{BB962C8B-B14F-4D97-AF65-F5344CB8AC3E}">
        <p14:creationId xmlns:p14="http://schemas.microsoft.com/office/powerpoint/2010/main" val="99318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05678" y="1239520"/>
            <a:ext cx="8438322" cy="546608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err="1">
                <a:latin typeface="Courier New" pitchFamily="49" charset="0"/>
                <a:cs typeface="Courier New" pitchFamily="49" charset="0"/>
              </a:rPr>
              <a:t>exp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(value)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</a:t>
            </a:r>
            <a:r>
              <a:rPr lang="en-US" b="1" dirty="0" err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.isArray</a:t>
            </a:r>
            <a:r>
              <a:rPr lang="en-US" b="1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(value))</a:t>
            </a:r>
            <a:endParaRPr lang="en-US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? value[0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](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exp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(value[1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]),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exp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(value[2])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)</a:t>
            </a:r>
            <a:endParaRPr lang="en-US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: value;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// recursion: a function calls itself</a:t>
            </a:r>
            <a:endParaRPr lang="en-US" sz="28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3657600" y="2784021"/>
            <a:ext cx="914400" cy="955222"/>
          </a:xfrm>
          <a:prstGeom prst="rect">
            <a:avLst/>
          </a:prstGeom>
          <a:noFill/>
          <a:ln w="9525" cap="flat" cmpd="sng" algn="ctr">
            <a:solidFill>
              <a:srgbClr val="FFFF9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91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dirty="0" smtClean="0"/>
              <a:t>Write a function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addg</a:t>
            </a:r>
            <a:r>
              <a:rPr lang="en-US" dirty="0" smtClean="0"/>
              <a:t> that adds from many invocations, until it sees an empty invocation.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198720" y="3886200"/>
            <a:ext cx="7945280" cy="1752600"/>
          </a:xfrm>
        </p:spPr>
        <p:txBody>
          <a:bodyPr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addg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()             // undefined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addg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(2)()          // 2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addg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(2)(7)()       // 9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addg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(3)(0)(4)()    // 7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addg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(1)(2)(4)(8)() // 15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243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6431"/>
            <a:ext cx="8686800" cy="6519169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addg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(first)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more(next)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if (next === undefined)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return </a:t>
            </a: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first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 </a:t>
            </a:r>
            <a:r>
              <a:rPr lang="en-US" sz="2800" b="1" dirty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first</a:t>
            </a:r>
            <a:r>
              <a:rPr lang="en-US" sz="2800" b="1" dirty="0">
                <a:solidFill>
                  <a:srgbClr val="FF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+= next;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return more;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2800" b="1" dirty="0" smtClean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if (first !== undefined)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more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8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//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retursion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: a function returns itself</a:t>
            </a:r>
            <a:endParaRPr lang="en-US" sz="28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205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dirty="0" smtClean="0"/>
              <a:t>Write a function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liftg</a:t>
            </a:r>
            <a:r>
              <a:rPr lang="en-US" dirty="0" smtClean="0"/>
              <a:t> that will take a binary function and apply it to many invocations.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14905" y="3886200"/>
            <a:ext cx="8273987" cy="1752600"/>
          </a:xfrm>
        </p:spPr>
        <p:txBody>
          <a:bodyPr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liftg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mul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)()        // undefined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liftg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mul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)(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3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)()           // 3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liftg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(mul)(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3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)(0)(4)()    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//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0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liftg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mul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)(1)(2)(4)(8)()  // 64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39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669" y="186431"/>
            <a:ext cx="8909331" cy="6519169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liftg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(binary)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(first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if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(first === undefined)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first;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8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function more(next) </a:t>
            </a:r>
            <a:r>
              <a:rPr lang="en-US" sz="28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8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if (next </a:t>
            </a:r>
            <a:r>
              <a:rPr lang="en-US" sz="28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=== undefined)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28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first</a:t>
            </a:r>
            <a:r>
              <a:rPr lang="en-US" sz="28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2800" b="1" dirty="0">
              <a:solidFill>
                <a:srgbClr val="66CCFF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8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first</a:t>
            </a:r>
            <a:r>
              <a:rPr lang="en-US" sz="28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binary</a:t>
            </a:r>
            <a:r>
              <a:rPr lang="en-US" sz="28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first</a:t>
            </a:r>
            <a:r>
              <a:rPr lang="en-US" sz="28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, next);</a:t>
            </a:r>
            <a:endParaRPr lang="en-US" sz="2800" b="1" dirty="0">
              <a:solidFill>
                <a:srgbClr val="66CCFF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8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return more;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}</a:t>
            </a: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28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2800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78314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dirty="0" smtClean="0"/>
              <a:t>Write a function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arrayg</a:t>
            </a:r>
            <a:r>
              <a:rPr lang="en-US" dirty="0" smtClean="0"/>
              <a:t> that will build an array from many invocations.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14905" y="3886200"/>
            <a:ext cx="8273987" cy="1752600"/>
          </a:xfrm>
        </p:spPr>
        <p:txBody>
          <a:bodyPr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arrayg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()            // []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arrayg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(3)()         // [3]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arrayg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(3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)(4)(5)()  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// [3, 4, 5]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20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0896" y="186431"/>
            <a:ext cx="8833104" cy="6519169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 err="1">
                <a:latin typeface="Courier New" pitchFamily="49" charset="0"/>
                <a:cs typeface="Courier New" pitchFamily="49" charset="0"/>
              </a:rPr>
              <a:t>arrayg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(first)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array =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[];</a:t>
            </a:r>
            <a:endParaRPr lang="en-US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function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more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(next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if (next === undefined)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return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array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}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b="1" dirty="0" err="1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array</a:t>
            </a:r>
            <a:r>
              <a:rPr lang="en-US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.push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(next);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more</a:t>
            </a:r>
            <a:r>
              <a:rPr lang="en-US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 </a:t>
            </a:r>
            <a:endParaRPr lang="en-US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b="1" dirty="0" smtClean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   return more(first);</a:t>
            </a:r>
            <a:endParaRPr lang="en-US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CCFFCC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06200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heltenhm BdHd BT"/>
        <a:ea typeface=""/>
        <a:cs typeface=""/>
      </a:majorFont>
      <a:minorFont>
        <a:latin typeface="Cheltenhm BdHd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46091</TotalTime>
  <Words>5179</Words>
  <Application>Microsoft Office PowerPoint</Application>
  <PresentationFormat>On-screen Show (4:3)</PresentationFormat>
  <Paragraphs>1094</Paragraphs>
  <Slides>118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118</vt:i4>
      </vt:variant>
    </vt:vector>
  </HeadingPairs>
  <TitlesOfParts>
    <vt:vector size="124" baseType="lpstr">
      <vt:lpstr>Courier Std</vt:lpstr>
      <vt:lpstr>Cheltenhm BdItHd BT</vt:lpstr>
      <vt:lpstr>Cheltenhm BdHd BT</vt:lpstr>
      <vt:lpstr>Courier New</vt:lpstr>
      <vt:lpstr>Arial</vt:lpstr>
      <vt:lpstr>Default Design</vt:lpstr>
      <vt:lpstr>PowerPoint Presentation</vt:lpstr>
      <vt:lpstr>Fun With Functions</vt:lpstr>
      <vt:lpstr>Write an identity function that takes an argument and returns that argument.</vt:lpstr>
      <vt:lpstr>PowerPoint Presentation</vt:lpstr>
      <vt:lpstr>PowerPoint Presentation</vt:lpstr>
      <vt:lpstr>The Rules</vt:lpstr>
      <vt:lpstr>Quiz</vt:lpstr>
      <vt:lpstr>What is x?</vt:lpstr>
      <vt:lpstr>What is x?</vt:lpstr>
      <vt:lpstr>PowerPoint Presentation</vt:lpstr>
      <vt:lpstr>PowerPoint Presentation</vt:lpstr>
      <vt:lpstr>PowerPoint Presentation</vt:lpstr>
      <vt:lpstr>What is x?</vt:lpstr>
      <vt:lpstr>What is x?</vt:lpstr>
      <vt:lpstr>PowerPoint Presentation</vt:lpstr>
      <vt:lpstr>PowerPoint Presentation</vt:lpstr>
      <vt:lpstr>PowerPoint Presentation</vt:lpstr>
      <vt:lpstr>Write three binary functions, add , sub, and mul, that take two numbers and return their sum, difference, and product.</vt:lpstr>
      <vt:lpstr>PowerPoint Presentation</vt:lpstr>
      <vt:lpstr>Write a function identityf that takes an argument and returns a function that returns that argument.</vt:lpstr>
      <vt:lpstr>PowerPoint Presentation</vt:lpstr>
      <vt:lpstr>Write a function addf that adds from two invocations.</vt:lpstr>
      <vt:lpstr>PowerPoint Presentation</vt:lpstr>
      <vt:lpstr>Write a function liftf that takes a binary function, and makes it callable with two invocations.</vt:lpstr>
      <vt:lpstr>PowerPoint Presentation</vt:lpstr>
      <vt:lpstr>Write a function curry that takes a binary function and an argument, and returns a function that can take a second argument.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Without writing any new functions, show three ways to create the inc function.</vt:lpstr>
      <vt:lpstr>PowerPoint Presentation</vt:lpstr>
      <vt:lpstr>Write a function twice that takes a binary function and returns a unary function that passes its argument to the binary function twice.</vt:lpstr>
      <vt:lpstr>PowerPoint Presentation</vt:lpstr>
      <vt:lpstr>Write reverse, a function that reverses the arguments of a binary function.</vt:lpstr>
      <vt:lpstr>PowerPoint Presentation</vt:lpstr>
      <vt:lpstr>Write a function composeu that takes two unary functions and returns a unary function that calls them both.</vt:lpstr>
      <vt:lpstr>PowerPoint Presentation</vt:lpstr>
      <vt:lpstr>Write a function composeb that takes two binary functions and returns a function that calls them both.</vt:lpstr>
      <vt:lpstr>PowerPoint Presentation</vt:lpstr>
      <vt:lpstr>Write a limit function that allows a binary function to be called a limited number of times.</vt:lpstr>
      <vt:lpstr>PowerPoint Presentation</vt:lpstr>
      <vt:lpstr>Write a from function that produces a generator that will produce a series of values.</vt:lpstr>
      <vt:lpstr>PowerPoint Presentation</vt:lpstr>
      <vt:lpstr>Write a to function that takes a generator and an end value, and returns a generator that will produce numbers up to that limit.</vt:lpstr>
      <vt:lpstr>PowerPoint Presentation</vt:lpstr>
      <vt:lpstr>Write a fromTo function that produces a generator that will produce values in a range.</vt:lpstr>
      <vt:lpstr>PowerPoint Presentation</vt:lpstr>
      <vt:lpstr>Write an element function that takes an array and a generator and returns a generator that will produce elements from the array.</vt:lpstr>
      <vt:lpstr>PowerPoint Presentation</vt:lpstr>
      <vt:lpstr>Modify the element function so that the generator argument is optional. If a generator is not provided, then each of the elements of the array will be produced.</vt:lpstr>
      <vt:lpstr>PowerPoint Presentation</vt:lpstr>
      <vt:lpstr>Write a collect function that takes a generator and an array and produces a function that will collect the results in the array.</vt:lpstr>
      <vt:lpstr>PowerPoint Presentation</vt:lpstr>
      <vt:lpstr>Write a filter function that takes a generator and a predicate and produces a generator that produces only the values approved by the predicate.</vt:lpstr>
      <vt:lpstr>PowerPoint Presentation</vt:lpstr>
      <vt:lpstr>PowerPoint Presentation</vt:lpstr>
      <vt:lpstr>Write a concat function that takes two generators and produces a generator that combines the sequences.</vt:lpstr>
      <vt:lpstr>PowerPoint Presentation</vt:lpstr>
      <vt:lpstr>PowerPoint Presentation</vt:lpstr>
      <vt:lpstr>Write a repeat function that takes a generator and calls it until it returns undefined.</vt:lpstr>
      <vt:lpstr>PowerPoint Presentation</vt:lpstr>
      <vt:lpstr>PowerPoint Presentation</vt:lpstr>
      <vt:lpstr>Write a map function that takes an array and a unary function, and returns an array containing the result of passing each element to the unary function. Use the repeat function.</vt:lpstr>
      <vt:lpstr>PowerPoint Presentation</vt:lpstr>
      <vt:lpstr>Write a reduce function that takes an array and a binary function, and returns a single value.  Use the repeat function.</vt:lpstr>
      <vt:lpstr>PowerPoint Presentation</vt:lpstr>
      <vt:lpstr>Make a function gensymf that makes a function that generates  unique symbols.</vt:lpstr>
      <vt:lpstr>PowerPoint Presentation</vt:lpstr>
      <vt:lpstr>Write a function gensymff that takes a unary function and a seed and returns a gensymf.</vt:lpstr>
      <vt:lpstr>PowerPoint Presentation</vt:lpstr>
      <vt:lpstr>Make a function fibonaccif that returns a generator that will return the next fibonacci number.</vt:lpstr>
      <vt:lpstr>PowerPoint Presentation</vt:lpstr>
      <vt:lpstr>PowerPoint Presentation</vt:lpstr>
      <vt:lpstr>PowerPoint Presentation</vt:lpstr>
      <vt:lpstr>PowerPoint Presentation</vt:lpstr>
      <vt:lpstr>Write a counter function that returns an object containing two functions that implement an up/down counter, hiding the counter.  </vt:lpstr>
      <vt:lpstr>PowerPoint Presentation</vt:lpstr>
      <vt:lpstr>Make a revocable function that takes a binary function, and returns an object containing an invoke function that can invoke the binary function, and a revoke function that disables the invoke function.</vt:lpstr>
      <vt:lpstr>PowerPoint Presentation</vt:lpstr>
      <vt:lpstr>Write a function m that takes a value and an optional source string and returns them in an object.</vt:lpstr>
      <vt:lpstr>PowerPoint Presentation</vt:lpstr>
      <vt:lpstr>Write a function addm that takes two m objects and returns an m object.</vt:lpstr>
      <vt:lpstr>PowerPoint Presentation</vt:lpstr>
      <vt:lpstr>Write a function liftm that takes a binary function and a string and returns a function that acts on m objects.</vt:lpstr>
      <vt:lpstr>PowerPoint Presentation</vt:lpstr>
      <vt:lpstr>Modify function liftm so that the functions it produces can accept arguments that are either numbers or m objects.</vt:lpstr>
      <vt:lpstr>PowerPoint Presentation</vt:lpstr>
      <vt:lpstr>Write a function exp that evaluates simple array expressions.</vt:lpstr>
      <vt:lpstr>PowerPoint Presentation</vt:lpstr>
      <vt:lpstr>Modify exp to evaluate nested array expressions.</vt:lpstr>
      <vt:lpstr>PowerPoint Presentation</vt:lpstr>
      <vt:lpstr>Write a function addg that adds from many invocations, until it sees an empty invocation.</vt:lpstr>
      <vt:lpstr>PowerPoint Presentation</vt:lpstr>
      <vt:lpstr>Write a function liftg that will take a binary function and apply it to many invocations.</vt:lpstr>
      <vt:lpstr>PowerPoint Presentation</vt:lpstr>
      <vt:lpstr>Write a function arrayg that will build an array from many invocations.</vt:lpstr>
      <vt:lpstr>PowerPoint Presentation</vt:lpstr>
      <vt:lpstr>PowerPoint Presentation</vt:lpstr>
      <vt:lpstr>Make a function continuize that takes a unary function, and returns a function that takes a callback and an argument.</vt:lpstr>
      <vt:lpstr>PowerPoint Presentation</vt:lpstr>
      <vt:lpstr>PowerPoint Presentation</vt:lpstr>
      <vt:lpstr>PowerPoint Presentation</vt:lpstr>
      <vt:lpstr>Make an array wrapper object with methods get, store, and append, such that an attacker cannot get access to the private array.</vt:lpstr>
      <vt:lpstr>PowerPoint Presentation</vt:lpstr>
      <vt:lpstr>PowerPoint Presentation</vt:lpstr>
      <vt:lpstr>PowerPoint Presentation</vt:lpstr>
      <vt:lpstr>Make a function that makes a publish/subscribe object. It will reliably deliver all publications to all subscribers in the right order.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 With Functions</dc:title>
  <dc:creator>Douglas Crockford</dc:creator>
  <cp:lastModifiedBy>Douglas Crockford</cp:lastModifiedBy>
  <cp:revision>1091</cp:revision>
  <dcterms:created xsi:type="dcterms:W3CDTF">2005-10-05T17:31:40Z</dcterms:created>
  <dcterms:modified xsi:type="dcterms:W3CDTF">2015-12-03T17:21:00Z</dcterms:modified>
</cp:coreProperties>
</file>