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fntdata" ContentType="application/x-fontdata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81"/>
  </p:notesMasterIdLst>
  <p:sldIdLst>
    <p:sldId id="918" r:id="rId2"/>
    <p:sldId id="1114" r:id="rId3"/>
    <p:sldId id="1214" r:id="rId4"/>
    <p:sldId id="1113" r:id="rId5"/>
    <p:sldId id="1169" r:id="rId6"/>
    <p:sldId id="1167" r:id="rId7"/>
    <p:sldId id="1159" r:id="rId8"/>
    <p:sldId id="1200" r:id="rId9"/>
    <p:sldId id="1164" r:id="rId10"/>
    <p:sldId id="1165" r:id="rId11"/>
    <p:sldId id="1170" r:id="rId12"/>
    <p:sldId id="1135" r:id="rId13"/>
    <p:sldId id="1166" r:id="rId14"/>
    <p:sldId id="1109" r:id="rId15"/>
    <p:sldId id="1108" r:id="rId16"/>
    <p:sldId id="1172" r:id="rId17"/>
    <p:sldId id="1171" r:id="rId18"/>
    <p:sldId id="1242" r:id="rId19"/>
    <p:sldId id="1236" r:id="rId20"/>
    <p:sldId id="1237" r:id="rId21"/>
    <p:sldId id="1238" r:id="rId22"/>
    <p:sldId id="1239" r:id="rId23"/>
    <p:sldId id="1240" r:id="rId24"/>
    <p:sldId id="1241" r:id="rId25"/>
    <p:sldId id="1137" r:id="rId26"/>
    <p:sldId id="1111" r:id="rId27"/>
    <p:sldId id="957" r:id="rId28"/>
    <p:sldId id="1198" r:id="rId29"/>
    <p:sldId id="1163" r:id="rId30"/>
    <p:sldId id="1174" r:id="rId31"/>
    <p:sldId id="1173" r:id="rId32"/>
    <p:sldId id="1208" r:id="rId33"/>
    <p:sldId id="1212" r:id="rId34"/>
    <p:sldId id="1213" r:id="rId35"/>
    <p:sldId id="1224" r:id="rId36"/>
    <p:sldId id="1225" r:id="rId37"/>
    <p:sldId id="1226" r:id="rId38"/>
    <p:sldId id="1223" r:id="rId39"/>
    <p:sldId id="1221" r:id="rId40"/>
    <p:sldId id="1161" r:id="rId41"/>
    <p:sldId id="1207" r:id="rId42"/>
    <p:sldId id="1206" r:id="rId43"/>
    <p:sldId id="1215" r:id="rId44"/>
    <p:sldId id="1216" r:id="rId45"/>
    <p:sldId id="1160" r:id="rId46"/>
    <p:sldId id="1201" r:id="rId47"/>
    <p:sldId id="1176" r:id="rId48"/>
    <p:sldId id="1157" r:id="rId49"/>
    <p:sldId id="1177" r:id="rId50"/>
    <p:sldId id="1096" r:id="rId51"/>
    <p:sldId id="1199" r:id="rId52"/>
    <p:sldId id="1098" r:id="rId53"/>
    <p:sldId id="1099" r:id="rId54"/>
    <p:sldId id="1100" r:id="rId55"/>
    <p:sldId id="1138" r:id="rId56"/>
    <p:sldId id="1139" r:id="rId57"/>
    <p:sldId id="1140" r:id="rId58"/>
    <p:sldId id="1141" r:id="rId59"/>
    <p:sldId id="1143" r:id="rId60"/>
    <p:sldId id="1218" r:id="rId61"/>
    <p:sldId id="1227" r:id="rId62"/>
    <p:sldId id="1211" r:id="rId63"/>
    <p:sldId id="1219" r:id="rId64"/>
    <p:sldId id="1179" r:id="rId65"/>
    <p:sldId id="1180" r:id="rId66"/>
    <p:sldId id="1182" r:id="rId67"/>
    <p:sldId id="1203" r:id="rId68"/>
    <p:sldId id="1178" r:id="rId69"/>
    <p:sldId id="1183" r:id="rId70"/>
    <p:sldId id="1184" r:id="rId71"/>
    <p:sldId id="1204" r:id="rId72"/>
    <p:sldId id="1188" r:id="rId73"/>
    <p:sldId id="1222" r:id="rId74"/>
    <p:sldId id="1228" r:id="rId75"/>
    <p:sldId id="1205" r:id="rId76"/>
    <p:sldId id="1190" r:id="rId77"/>
    <p:sldId id="1194" r:id="rId78"/>
    <p:sldId id="1195" r:id="rId79"/>
    <p:sldId id="785" r:id="rId80"/>
  </p:sldIdLst>
  <p:sldSz cx="9144000" cy="6858000" type="screen4x3"/>
  <p:notesSz cx="6858000" cy="9144000"/>
  <p:embeddedFontLst>
    <p:embeddedFont>
      <p:font typeface="Consolas" panose="020B0609020204030204" pitchFamily="49" charset="0"/>
      <p:regular r:id="rId82"/>
      <p:bold r:id="rId83"/>
      <p:italic r:id="rId84"/>
      <p:boldItalic r:id="rId85"/>
    </p:embeddedFont>
    <p:embeddedFont>
      <p:font typeface="Cheltenhm BdItHd BT" panose="02040703050705090403" pitchFamily="18" charset="0"/>
      <p:regular r:id="rId86"/>
    </p:embeddedFont>
    <p:embeddedFont>
      <p:font typeface="Palatino Sans Com" panose="020C0503050509020803" pitchFamily="34" charset="0"/>
      <p:regular r:id="rId87"/>
      <p:bold r:id="rId88"/>
      <p:italic r:id="rId89"/>
      <p:boldItalic r:id="rId90"/>
    </p:embeddedFont>
    <p:embeddedFont>
      <p:font typeface="Palatino Linotype" panose="02040502050505030304" pitchFamily="18" charset="0"/>
      <p:regular r:id="rId91"/>
      <p:bold r:id="rId92"/>
      <p:italic r:id="rId93"/>
      <p:boldItalic r:id="rId94"/>
    </p:embeddedFont>
    <p:embeddedFont>
      <p:font typeface="Patua One" panose="02000000000000000000" pitchFamily="50" charset="0"/>
      <p:regular r:id="rId95"/>
    </p:embeddedFont>
    <p:embeddedFont>
      <p:font typeface="Cheltenhm BdHd BT" panose="02040703050705020403" pitchFamily="18" charset="0"/>
      <p:regular r:id="rId96"/>
    </p:embeddedFont>
  </p:embeddedFontLst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CC"/>
    <a:srgbClr val="CCFFCC"/>
    <a:srgbClr val="008000"/>
    <a:srgbClr val="99FF66"/>
    <a:srgbClr val="FFFF99"/>
    <a:srgbClr val="FF99CC"/>
    <a:srgbClr val="99CCFF"/>
    <a:srgbClr val="FFFFFF"/>
    <a:srgbClr val="FF5050"/>
    <a:srgbClr val="FF010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1446" autoAdjust="0"/>
    <p:restoredTop sz="86384" autoAdjust="0"/>
  </p:normalViewPr>
  <p:slideViewPr>
    <p:cSldViewPr snapToGrid="0">
      <p:cViewPr varScale="1">
        <p:scale>
          <a:sx n="77" d="100"/>
          <a:sy n="77" d="100"/>
        </p:scale>
        <p:origin x="1509" y="4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font" Target="fonts/font3.fntdata"/><Relationship Id="rId89" Type="http://schemas.openxmlformats.org/officeDocument/2006/relationships/font" Target="fonts/font8.fntdata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5" Type="http://schemas.openxmlformats.org/officeDocument/2006/relationships/slide" Target="slides/slide4.xml"/><Relationship Id="rId90" Type="http://schemas.openxmlformats.org/officeDocument/2006/relationships/font" Target="fonts/font9.fntdata"/><Relationship Id="rId95" Type="http://schemas.openxmlformats.org/officeDocument/2006/relationships/font" Target="fonts/font14.fntdata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80" Type="http://schemas.openxmlformats.org/officeDocument/2006/relationships/slide" Target="slides/slide79.xml"/><Relationship Id="rId85" Type="http://schemas.openxmlformats.org/officeDocument/2006/relationships/font" Target="fonts/font4.fntdata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font" Target="fonts/font2.fntdata"/><Relationship Id="rId88" Type="http://schemas.openxmlformats.org/officeDocument/2006/relationships/font" Target="fonts/font7.fntdata"/><Relationship Id="rId91" Type="http://schemas.openxmlformats.org/officeDocument/2006/relationships/font" Target="fonts/font10.fntdata"/><Relationship Id="rId96" Type="http://schemas.openxmlformats.org/officeDocument/2006/relationships/font" Target="fonts/font15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notesMaster" Target="notesMasters/notesMaster1.xml"/><Relationship Id="rId86" Type="http://schemas.openxmlformats.org/officeDocument/2006/relationships/font" Target="fonts/font5.fntdata"/><Relationship Id="rId94" Type="http://schemas.openxmlformats.org/officeDocument/2006/relationships/font" Target="fonts/font13.fntdata"/><Relationship Id="rId9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presProps" Target="presProp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font" Target="fonts/font11.fntdata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font" Target="fonts/font6.fntdata"/><Relationship Id="rId61" Type="http://schemas.openxmlformats.org/officeDocument/2006/relationships/slide" Target="slides/slide60.xml"/><Relationship Id="rId82" Type="http://schemas.openxmlformats.org/officeDocument/2006/relationships/font" Target="fonts/font1.fntdata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font" Target="fonts/font12.fntdata"/><Relationship Id="rId98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515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0515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 dirty="0"/>
          </a:p>
        </p:txBody>
      </p:sp>
      <p:sp>
        <p:nvSpPr>
          <p:cNvPr id="30515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30515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30515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0515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D30C4A4F-4FDB-4476-8E43-8AFADDAA76E1}" type="slidenum">
              <a:rPr lang="en-US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2951285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0C4A4F-4FDB-4476-8E43-8AFADDAA76E1}" type="slidenum">
              <a:rPr lang="en-US" smtClean="0"/>
              <a:pPr/>
              <a:t>30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6004908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 b="1">
                <a:latin typeface="Palatino Linotype" panose="02040502050505030304" pitchFamily="18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 b="1">
                <a:latin typeface="Palatino Linotype" panose="02040502050505030304" pitchFamily="18" charset="0"/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B85455ED-7CA6-4D15-8064-E7192D448F25}" type="slidenum">
              <a:rPr 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D97EE68D-7FB9-43B5-A2C1-A8904FF4B4A0}" type="slidenum">
              <a:rPr 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643096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643096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05B3A57D-C169-4004-89F3-F816B1E40C12}" type="slidenum">
              <a:rPr 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>
                <a:latin typeface="Palatino Linotype" panose="02040502050505030304" pitchFamily="18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b="1">
                <a:latin typeface="Palatino Linotype" panose="02040502050505030304" pitchFamily="18" charset="0"/>
              </a:defRPr>
            </a:lvl1pPr>
            <a:lvl2pPr>
              <a:defRPr b="1">
                <a:latin typeface="Palatino Linotype" panose="02040502050505030304" pitchFamily="18" charset="0"/>
              </a:defRPr>
            </a:lvl2pPr>
            <a:lvl3pPr>
              <a:defRPr b="1">
                <a:latin typeface="Palatino Linotype" panose="02040502050505030304" pitchFamily="18" charset="0"/>
              </a:defRPr>
            </a:lvl3pPr>
            <a:lvl4pPr>
              <a:defRPr b="1">
                <a:latin typeface="Palatino Linotype" panose="02040502050505030304" pitchFamily="18" charset="0"/>
              </a:defRPr>
            </a:lvl4pPr>
            <a:lvl5pPr>
              <a:defRPr b="1">
                <a:latin typeface="Palatino Linotype" panose="02040502050505030304" pitchFamily="18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BE64E31F-C093-4FDF-8B35-CB4205B094C7}" type="slidenum">
              <a:rPr 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561A5A72-037A-45AD-B641-C78699687643}" type="slidenum">
              <a:rPr 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>
                <a:latin typeface="Palatino Linotype" panose="02040502050505030304" pitchFamily="18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5105400"/>
          </a:xfrm>
        </p:spPr>
        <p:txBody>
          <a:bodyPr/>
          <a:lstStyle>
            <a:lvl1pPr>
              <a:defRPr sz="2800" b="1">
                <a:latin typeface="Palatino Linotype" panose="02040502050505030304" pitchFamily="18" charset="0"/>
              </a:defRPr>
            </a:lvl1pPr>
            <a:lvl2pPr>
              <a:defRPr sz="2400" b="1">
                <a:latin typeface="Palatino Linotype" panose="02040502050505030304" pitchFamily="18" charset="0"/>
              </a:defRPr>
            </a:lvl2pPr>
            <a:lvl3pPr>
              <a:defRPr sz="2000" b="1">
                <a:latin typeface="Palatino Linotype" panose="02040502050505030304" pitchFamily="18" charset="0"/>
              </a:defRPr>
            </a:lvl3pPr>
            <a:lvl4pPr>
              <a:defRPr sz="1800" b="1">
                <a:latin typeface="Palatino Linotype" panose="02040502050505030304" pitchFamily="18" charset="0"/>
              </a:defRPr>
            </a:lvl4pPr>
            <a:lvl5pPr>
              <a:defRPr sz="1800" b="1">
                <a:latin typeface="Palatino Linotype" panose="02040502050505030304" pitchFamily="18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5105400"/>
          </a:xfrm>
        </p:spPr>
        <p:txBody>
          <a:bodyPr/>
          <a:lstStyle>
            <a:lvl1pPr>
              <a:defRPr sz="2800" b="1">
                <a:latin typeface="Palatino Linotype" panose="02040502050505030304" pitchFamily="18" charset="0"/>
              </a:defRPr>
            </a:lvl1pPr>
            <a:lvl2pPr>
              <a:defRPr sz="2400" b="1">
                <a:latin typeface="Palatino Linotype" panose="02040502050505030304" pitchFamily="18" charset="0"/>
              </a:defRPr>
            </a:lvl2pPr>
            <a:lvl3pPr>
              <a:defRPr sz="2000" b="1">
                <a:latin typeface="Palatino Linotype" panose="02040502050505030304" pitchFamily="18" charset="0"/>
              </a:defRPr>
            </a:lvl3pPr>
            <a:lvl4pPr>
              <a:defRPr sz="1800" b="1">
                <a:latin typeface="Palatino Linotype" panose="02040502050505030304" pitchFamily="18" charset="0"/>
              </a:defRPr>
            </a:lvl4pPr>
            <a:lvl5pPr>
              <a:defRPr sz="1800" b="1">
                <a:latin typeface="Palatino Linotype" panose="02040502050505030304" pitchFamily="18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14B9DA86-9468-47B7-9FEA-2D017740292A}" type="slidenum">
              <a:rPr 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>
                <a:latin typeface="Palatino Linotype" panose="02040502050505030304" pitchFamily="18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>
                <a:latin typeface="Palatino Linotype" panose="02040502050505030304" pitchFamily="18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>
                <a:latin typeface="Palatino Linotype" panose="02040502050505030304" pitchFamily="18" charset="0"/>
              </a:defRPr>
            </a:lvl1pPr>
            <a:lvl2pPr>
              <a:defRPr sz="2000">
                <a:latin typeface="Palatino Linotype" panose="02040502050505030304" pitchFamily="18" charset="0"/>
              </a:defRPr>
            </a:lvl2pPr>
            <a:lvl3pPr>
              <a:defRPr sz="1800">
                <a:latin typeface="Palatino Linotype" panose="02040502050505030304" pitchFamily="18" charset="0"/>
              </a:defRPr>
            </a:lvl3pPr>
            <a:lvl4pPr>
              <a:defRPr sz="1600">
                <a:latin typeface="Palatino Linotype" panose="02040502050505030304" pitchFamily="18" charset="0"/>
              </a:defRPr>
            </a:lvl4pPr>
            <a:lvl5pPr>
              <a:defRPr sz="1600">
                <a:latin typeface="Palatino Linotype" panose="02040502050505030304" pitchFamily="18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>
                <a:latin typeface="Palatino Linotype" panose="02040502050505030304" pitchFamily="18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>
                <a:latin typeface="Palatino Linotype" panose="02040502050505030304" pitchFamily="18" charset="0"/>
              </a:defRPr>
            </a:lvl1pPr>
            <a:lvl2pPr>
              <a:defRPr sz="2000">
                <a:latin typeface="Palatino Linotype" panose="02040502050505030304" pitchFamily="18" charset="0"/>
              </a:defRPr>
            </a:lvl2pPr>
            <a:lvl3pPr>
              <a:defRPr sz="1800">
                <a:latin typeface="Palatino Linotype" panose="02040502050505030304" pitchFamily="18" charset="0"/>
              </a:defRPr>
            </a:lvl3pPr>
            <a:lvl4pPr>
              <a:defRPr sz="1600">
                <a:latin typeface="Palatino Linotype" panose="02040502050505030304" pitchFamily="18" charset="0"/>
              </a:defRPr>
            </a:lvl4pPr>
            <a:lvl5pPr>
              <a:defRPr sz="1600">
                <a:latin typeface="Palatino Linotype" panose="02040502050505030304" pitchFamily="18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0C10FC52-3B80-4438-A1AD-1E53E037F452}" type="slidenum">
              <a:rPr 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>
                <a:latin typeface="Palatino Linotype" panose="02040502050505030304" pitchFamily="18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1F965277-4CF5-43AC-9F49-043F646C5D07}" type="slidenum">
              <a:rPr 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941916A9-5D63-41C8-A2FE-81B8D443A4C2}" type="slidenum">
              <a:rPr 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8FE4C61E-F407-4D54-A67B-3A350C103B1A}" type="slidenum">
              <a:rPr 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EA6B93FD-725B-4AF8-AA40-9F30A1CFDB05}" type="slidenum">
              <a:rPr lang="en-US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000000"/>
            </a:gs>
            <a:gs pos="100000">
              <a:srgbClr val="000000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510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+mn-lt"/>
              </a:defRPr>
            </a:lvl1pPr>
          </a:lstStyle>
          <a:p>
            <a:fld id="{53DD7551-992F-46A6-9F54-0F3B581DB193}" type="slidenum">
              <a:rPr lang="en-US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Cheltenhm BdHd BT" pitchFamily="18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Cheltenhm BdHd BT" pitchFamily="18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Cheltenhm BdHd BT" pitchFamily="18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Cheltenhm BdHd BT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Cheltenhm BdHd BT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Cheltenhm BdHd BT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Cheltenhm BdHd BT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Cheltenhm BdHd BT" pitchFamily="18" charset="0"/>
        </a:defRPr>
      </a:lvl9pPr>
    </p:titleStyle>
    <p:bodyStyle>
      <a:lvl1pPr marL="342900" indent="-342900" algn="l" rtl="0" fontAlgn="base">
        <a:spcBef>
          <a:spcPct val="30000"/>
        </a:spcBef>
        <a:spcAft>
          <a:spcPct val="20000"/>
        </a:spcAft>
        <a:buChar char="•"/>
        <a:defRPr sz="3200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30000"/>
        </a:spcBef>
        <a:spcAft>
          <a:spcPct val="20000"/>
        </a:spcAft>
        <a:buChar char=" "/>
        <a:defRPr sz="2800">
          <a:solidFill>
            <a:schemeClr val="bg1"/>
          </a:solidFill>
          <a:latin typeface="+mn-lt"/>
        </a:defRPr>
      </a:lvl2pPr>
      <a:lvl3pPr marL="1143000" indent="-228600" algn="l" rtl="0" fontAlgn="base">
        <a:spcBef>
          <a:spcPct val="30000"/>
        </a:spcBef>
        <a:spcAft>
          <a:spcPct val="20000"/>
        </a:spcAft>
        <a:buChar char=" "/>
        <a:defRPr sz="2800">
          <a:solidFill>
            <a:schemeClr val="bg1"/>
          </a:solidFill>
          <a:latin typeface="+mn-lt"/>
        </a:defRPr>
      </a:lvl3pPr>
      <a:lvl4pPr marL="1600200" indent="-228600" algn="l" rtl="0" fontAlgn="base">
        <a:spcBef>
          <a:spcPct val="30000"/>
        </a:spcBef>
        <a:spcAft>
          <a:spcPct val="20000"/>
        </a:spcAft>
        <a:buChar char=" "/>
        <a:defRPr sz="2800">
          <a:solidFill>
            <a:schemeClr val="bg1"/>
          </a:solidFill>
          <a:latin typeface="+mn-lt"/>
        </a:defRPr>
      </a:lvl4pPr>
      <a:lvl5pPr marL="2057400" indent="-228600" algn="l" rtl="0" fontAlgn="base">
        <a:spcBef>
          <a:spcPct val="30000"/>
        </a:spcBef>
        <a:spcAft>
          <a:spcPct val="20000"/>
        </a:spcAft>
        <a:buChar char=" "/>
        <a:defRPr sz="2800">
          <a:solidFill>
            <a:schemeClr val="bg1"/>
          </a:solidFill>
          <a:latin typeface="+mn-lt"/>
        </a:defRPr>
      </a:lvl5pPr>
      <a:lvl6pPr marL="2514600" indent="-228600" algn="l" rtl="0" fontAlgn="base">
        <a:spcBef>
          <a:spcPct val="30000"/>
        </a:spcBef>
        <a:spcAft>
          <a:spcPct val="20000"/>
        </a:spcAft>
        <a:buChar char=" "/>
        <a:defRPr sz="2800">
          <a:solidFill>
            <a:schemeClr val="bg1"/>
          </a:solidFill>
          <a:latin typeface="+mn-lt"/>
        </a:defRPr>
      </a:lvl6pPr>
      <a:lvl7pPr marL="2971800" indent="-228600" algn="l" rtl="0" fontAlgn="base">
        <a:spcBef>
          <a:spcPct val="30000"/>
        </a:spcBef>
        <a:spcAft>
          <a:spcPct val="20000"/>
        </a:spcAft>
        <a:buChar char=" "/>
        <a:defRPr sz="2800">
          <a:solidFill>
            <a:schemeClr val="bg1"/>
          </a:solidFill>
          <a:latin typeface="+mn-lt"/>
        </a:defRPr>
      </a:lvl7pPr>
      <a:lvl8pPr marL="3429000" indent="-228600" algn="l" rtl="0" fontAlgn="base">
        <a:spcBef>
          <a:spcPct val="30000"/>
        </a:spcBef>
        <a:spcAft>
          <a:spcPct val="20000"/>
        </a:spcAft>
        <a:buChar char=" "/>
        <a:defRPr sz="2800">
          <a:solidFill>
            <a:schemeClr val="bg1"/>
          </a:solidFill>
          <a:latin typeface="+mn-lt"/>
        </a:defRPr>
      </a:lvl8pPr>
      <a:lvl9pPr marL="3886200" indent="-228600" algn="l" rtl="0" fontAlgn="base">
        <a:spcBef>
          <a:spcPct val="30000"/>
        </a:spcBef>
        <a:spcAft>
          <a:spcPct val="20000"/>
        </a:spcAft>
        <a:buChar char=" "/>
        <a:defRPr sz="2800"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8.wmf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8.wmf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1595120"/>
            <a:ext cx="9144000" cy="4106691"/>
          </a:xfrm>
        </p:spPr>
        <p:txBody>
          <a:bodyPr anchor="ctr"/>
          <a:lstStyle/>
          <a:p>
            <a:r>
              <a:rPr lang="en-US" sz="9600" smtClean="0"/>
              <a:t>The </a:t>
            </a:r>
            <a:br>
              <a:rPr lang="en-US" sz="9600" smtClean="0"/>
            </a:br>
            <a:r>
              <a:rPr lang="en-US" sz="9600" smtClean="0"/>
              <a:t>Better </a:t>
            </a:r>
            <a:br>
              <a:rPr lang="en-US" sz="9600" smtClean="0"/>
            </a:br>
            <a:r>
              <a:rPr lang="en-US" sz="9600" smtClean="0"/>
              <a:t>Parts</a:t>
            </a:r>
            <a:r>
              <a:rPr lang="en-US" sz="6000" dirty="0"/>
              <a:t/>
            </a:r>
            <a:br>
              <a:rPr lang="en-US" sz="6000" dirty="0"/>
            </a:b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2189233296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/>
            </a:r>
            <a:br>
              <a:rPr lang="en-US" dirty="0" smtClean="0"/>
            </a:br>
            <a:r>
              <a:rPr lang="en-US" dirty="0"/>
              <a:t/>
            </a:r>
            <a:br>
              <a:rPr lang="en-US" dirty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I made every mistake with JavaScript you could make.</a:t>
            </a:r>
            <a:endParaRPr lang="en-US" dirty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5746822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93423" y="1696370"/>
            <a:ext cx="6849952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0" dirty="0" err="1" smtClean="0">
                <a:solidFill>
                  <a:schemeClr val="bg1"/>
                </a:solidFill>
                <a:latin typeface="Patua One" panose="02000000000000000000" pitchFamily="50" charset="0"/>
              </a:rPr>
              <a:t>J</a:t>
            </a:r>
            <a:r>
              <a:rPr lang="en-US" sz="20000" u="sng" dirty="0" err="1" smtClean="0">
                <a:solidFill>
                  <a:schemeClr val="bg1"/>
                </a:solidFill>
                <a:latin typeface="Patua One" panose="02000000000000000000" pitchFamily="50" charset="0"/>
              </a:rPr>
              <a:t>SLint</a:t>
            </a:r>
            <a:endParaRPr lang="en-US" sz="20000" u="sng" dirty="0">
              <a:solidFill>
                <a:schemeClr val="bg1"/>
              </a:solidFill>
              <a:latin typeface="Patua One" panose="02000000000000000000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17757904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78914" name="Object 2"/>
          <p:cNvGraphicFramePr>
            <a:graphicFrameLocks noChangeAspect="1"/>
          </p:cNvGraphicFramePr>
          <p:nvPr/>
        </p:nvGraphicFramePr>
        <p:xfrm>
          <a:off x="2163763" y="265113"/>
          <a:ext cx="4816475" cy="6327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24" name="Image" r:id="rId3" imgW="4816096" imgH="6328274" progId="Photoshop.Image.4">
                  <p:embed/>
                </p:oleObj>
              </mc:Choice>
              <mc:Fallback>
                <p:oleObj name="Image" r:id="rId3" imgW="4816096" imgH="6328274" progId="Photoshop.Image.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63763" y="265113"/>
                        <a:ext cx="4816475" cy="63277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33959381"/>
      </p:ext>
    </p:extLst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Arguments against good parts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 smtClean="0"/>
              <a:t>Just a matter of opinion.</a:t>
            </a:r>
          </a:p>
          <a:p>
            <a:r>
              <a:rPr lang="en-US" dirty="0" smtClean="0"/>
              <a:t>Every feature is an essential tool</a:t>
            </a:r>
            <a:r>
              <a:rPr lang="en-US" dirty="0" smtClean="0"/>
              <a:t>.</a:t>
            </a:r>
          </a:p>
          <a:p>
            <a:r>
              <a:rPr lang="en-US" dirty="0" smtClean="0"/>
              <a:t>It is sometimes useful.</a:t>
            </a:r>
            <a:endParaRPr lang="en-US" dirty="0" smtClean="0"/>
          </a:p>
          <a:p>
            <a:r>
              <a:rPr lang="en-US" dirty="0" smtClean="0"/>
              <a:t>I have a right to use every feature.</a:t>
            </a:r>
          </a:p>
          <a:p>
            <a:r>
              <a:rPr lang="en-US" dirty="0" smtClean="0"/>
              <a:t>I need the freedom to express myself.</a:t>
            </a:r>
          </a:p>
          <a:p>
            <a:r>
              <a:rPr lang="en-US" dirty="0" smtClean="0"/>
              <a:t>I need to reduce my keystrokes.</a:t>
            </a:r>
          </a:p>
          <a:p>
            <a:r>
              <a:rPr lang="en-US" dirty="0" smtClean="0"/>
              <a:t>It is an insult to suggest that I would ever make a mistake with a dangerous feature.</a:t>
            </a:r>
          </a:p>
          <a:p>
            <a:r>
              <a:rPr lang="en-US" dirty="0" smtClean="0"/>
              <a:t>There is a good reason those features were added to the language.</a:t>
            </a:r>
          </a:p>
        </p:txBody>
      </p:sp>
    </p:spTree>
    <p:extLst>
      <p:ext uri="{BB962C8B-B14F-4D97-AF65-F5344CB8AC3E}">
        <p14:creationId xmlns:p14="http://schemas.microsoft.com/office/powerpoint/2010/main" val="4235639209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z="6000" i="1" dirty="0" smtClean="0"/>
              <a:t>Foot Guns</a:t>
            </a:r>
            <a:endParaRPr lang="en-US" sz="6000" dirty="0"/>
          </a:p>
        </p:txBody>
      </p:sp>
      <p:sp>
        <p:nvSpPr>
          <p:cNvPr id="7" name="Text Placeholder 6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Brendan Eich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01314681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685800" y="1485901"/>
            <a:ext cx="7772400" cy="2114550"/>
          </a:xfrm>
        </p:spPr>
        <p:txBody>
          <a:bodyPr/>
          <a:lstStyle/>
          <a:p>
            <a:r>
              <a:rPr lang="en-US" dirty="0" smtClean="0"/>
              <a:t>The purpose of a programming language is to aid programmers in producing error-free programs.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96941684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It is not possible to write good programs in JavaScript.</a:t>
            </a:r>
          </a:p>
        </p:txBody>
      </p:sp>
    </p:spTree>
    <p:extLst>
      <p:ext uri="{BB962C8B-B14F-4D97-AF65-F5344CB8AC3E}">
        <p14:creationId xmlns:p14="http://schemas.microsoft.com/office/powerpoint/2010/main" val="3576719719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 anchor="b"/>
          <a:lstStyle/>
          <a:p>
            <a:r>
              <a:rPr lang="en-US" dirty="0" smtClean="0"/>
              <a:t>It is not only possible to write good programs in JavaScript, </a:t>
            </a:r>
            <a:br>
              <a:rPr lang="en-US" dirty="0" smtClean="0"/>
            </a:br>
            <a:r>
              <a:rPr lang="en-US" dirty="0" smtClean="0"/>
              <a:t>it is necessary.</a:t>
            </a:r>
            <a:endParaRPr lang="en-US" dirty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It is not possible to write good programs in JavaScript.</a:t>
            </a:r>
          </a:p>
        </p:txBody>
      </p:sp>
      <p:cxnSp>
        <p:nvCxnSpPr>
          <p:cNvPr id="7" name="Straight Connector 6"/>
          <p:cNvCxnSpPr/>
          <p:nvPr/>
        </p:nvCxnSpPr>
        <p:spPr bwMode="auto">
          <a:xfrm>
            <a:off x="1771650" y="4057650"/>
            <a:ext cx="5543550" cy="677636"/>
          </a:xfrm>
          <a:prstGeom prst="line">
            <a:avLst/>
          </a:prstGeom>
          <a:solidFill>
            <a:schemeClr val="accent1"/>
          </a:solidFill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</p:spTree>
    <p:extLst>
      <p:ext uri="{BB962C8B-B14F-4D97-AF65-F5344CB8AC3E}">
        <p14:creationId xmlns:p14="http://schemas.microsoft.com/office/powerpoint/2010/main" val="4137796605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Java &lt;&gt; JavaScript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pPr algn="ctr"/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54569491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Java &lt;&gt; JavaScript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en-US" sz="3600" dirty="0" smtClean="0"/>
              <a:t>Star Trek</a:t>
            </a:r>
            <a:endParaRPr lang="en-US" sz="3600" dirty="0"/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pPr algn="ctr"/>
            <a:r>
              <a:rPr lang="en-US" sz="3600" dirty="0" smtClean="0"/>
              <a:t>Star Wars</a:t>
            </a:r>
            <a:endParaRPr lang="en-US" sz="3600" dirty="0"/>
          </a:p>
        </p:txBody>
      </p:sp>
      <p:sp>
        <p:nvSpPr>
          <p:cNvPr id="8" name="Content Placeholder 7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27668969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1.bp.blogspot.com/-O_uZ9BzIhRY/UHtxqz1B-SI/AAAAAAAAELY/9pGJDv3Luo0/s1600/Antoine+de+Saint-Exupe%CC%81ry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1208" y="0"/>
            <a:ext cx="498276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itle 3"/>
          <p:cNvSpPr txBox="1">
            <a:spLocks/>
          </p:cNvSpPr>
          <p:nvPr/>
        </p:nvSpPr>
        <p:spPr bwMode="auto">
          <a:xfrm>
            <a:off x="478976" y="530911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bg1"/>
                </a:solidFill>
                <a:latin typeface="Cheltenhm BdHd BT" pitchFamily="18" charset="0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bg1"/>
                </a:solidFill>
                <a:latin typeface="Cheltenhm BdHd BT" pitchFamily="18" charset="0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bg1"/>
                </a:solidFill>
                <a:latin typeface="Cheltenhm BdHd BT" pitchFamily="18" charset="0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bg1"/>
                </a:solidFill>
                <a:latin typeface="Cheltenhm BdHd BT" pitchFamily="18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bg1"/>
                </a:solidFill>
                <a:latin typeface="Cheltenhm BdHd BT" pitchFamily="18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bg1"/>
                </a:solidFill>
                <a:latin typeface="Cheltenhm BdHd BT" pitchFamily="18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bg1"/>
                </a:solidFill>
                <a:latin typeface="Cheltenhm BdHd BT" pitchFamily="18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bg1"/>
                </a:solidFill>
                <a:latin typeface="Cheltenhm BdHd BT" pitchFamily="18" charset="0"/>
              </a:defRPr>
            </a:lvl9pPr>
          </a:lstStyle>
          <a:p>
            <a:r>
              <a:rPr lang="en-US" kern="0" dirty="0" smtClean="0">
                <a:solidFill>
                  <a:schemeClr val="tx1"/>
                </a:solidFill>
              </a:rPr>
              <a:t>Antoine de Saint-Exupéry</a:t>
            </a:r>
            <a:endParaRPr lang="en-US" kern="0" dirty="0">
              <a:solidFill>
                <a:schemeClr val="tx1"/>
              </a:solidFill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5287334"/>
            <a:ext cx="8229600" cy="1143000"/>
          </a:xfrm>
        </p:spPr>
        <p:txBody>
          <a:bodyPr/>
          <a:lstStyle/>
          <a:p>
            <a:r>
              <a:rPr lang="en-US" dirty="0"/>
              <a:t>Antoine de Saint-Exupéry</a:t>
            </a:r>
          </a:p>
        </p:txBody>
      </p:sp>
    </p:spTree>
    <p:extLst>
      <p:ext uri="{BB962C8B-B14F-4D97-AF65-F5344CB8AC3E}">
        <p14:creationId xmlns:p14="http://schemas.microsoft.com/office/powerpoint/2010/main" val="1363533829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Java &lt;&gt; JavaScript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en-US" sz="3600" dirty="0" smtClean="0"/>
              <a:t>Star Trek</a:t>
            </a:r>
            <a:endParaRPr lang="en-US" sz="3600" dirty="0"/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 err="1" smtClean="0"/>
              <a:t>Phasers</a:t>
            </a:r>
            <a:endParaRPr lang="en-US" dirty="0" smtClean="0"/>
          </a:p>
          <a:p>
            <a:r>
              <a:rPr lang="en-US" dirty="0" smtClean="0"/>
              <a:t>Photon Torpedoes</a:t>
            </a:r>
          </a:p>
          <a:p>
            <a:r>
              <a:rPr lang="en-US" dirty="0" smtClean="0"/>
              <a:t>Uniforms</a:t>
            </a:r>
          </a:p>
          <a:p>
            <a:r>
              <a:rPr lang="en-US" dirty="0" smtClean="0"/>
              <a:t>Regulations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pPr algn="ctr"/>
            <a:r>
              <a:rPr lang="en-US" sz="3600" dirty="0" smtClean="0"/>
              <a:t>Star Wars</a:t>
            </a:r>
            <a:endParaRPr lang="en-US" sz="3600" dirty="0"/>
          </a:p>
        </p:txBody>
      </p:sp>
      <p:sp>
        <p:nvSpPr>
          <p:cNvPr id="8" name="Content Placeholder 7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70739031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Java &lt;&gt; JavaScript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en-US" sz="3600" dirty="0" smtClean="0"/>
              <a:t>Star Trek</a:t>
            </a:r>
            <a:endParaRPr lang="en-US" sz="3600" dirty="0"/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 err="1" smtClean="0"/>
              <a:t>Phasers</a:t>
            </a:r>
            <a:endParaRPr lang="en-US" dirty="0" smtClean="0"/>
          </a:p>
          <a:p>
            <a:r>
              <a:rPr lang="en-US" dirty="0" smtClean="0"/>
              <a:t>Photon Torpedoes</a:t>
            </a:r>
          </a:p>
          <a:p>
            <a:r>
              <a:rPr lang="en-US" dirty="0" smtClean="0"/>
              <a:t>Uniforms</a:t>
            </a:r>
          </a:p>
          <a:p>
            <a:r>
              <a:rPr lang="en-US" dirty="0" smtClean="0"/>
              <a:t>Regulations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pPr algn="ctr"/>
            <a:r>
              <a:rPr lang="en-US" sz="3600" dirty="0" smtClean="0"/>
              <a:t>Star Wars</a:t>
            </a:r>
            <a:endParaRPr lang="en-US" sz="3600" dirty="0"/>
          </a:p>
        </p:txBody>
      </p:sp>
      <p:sp>
        <p:nvSpPr>
          <p:cNvPr id="8" name="Content Placeholder 7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r>
              <a:rPr lang="en-US" dirty="0" smtClean="0"/>
              <a:t>Light </a:t>
            </a:r>
            <a:r>
              <a:rPr lang="en-US" dirty="0" err="1" smtClean="0"/>
              <a:t>Sabres</a:t>
            </a:r>
            <a:r>
              <a:rPr lang="en-US" dirty="0" smtClean="0"/>
              <a:t> &amp; Blasters</a:t>
            </a:r>
          </a:p>
          <a:p>
            <a:r>
              <a:rPr lang="en-US" dirty="0" smtClean="0"/>
              <a:t>Proton Torpedoes</a:t>
            </a:r>
          </a:p>
          <a:p>
            <a:r>
              <a:rPr lang="en-US" dirty="0" smtClean="0"/>
              <a:t>Sand</a:t>
            </a:r>
          </a:p>
          <a:p>
            <a:r>
              <a:rPr lang="en-US" dirty="0" smtClean="0"/>
              <a:t>Chaos</a:t>
            </a:r>
          </a:p>
        </p:txBody>
      </p:sp>
    </p:spTree>
    <p:extLst>
      <p:ext uri="{BB962C8B-B14F-4D97-AF65-F5344CB8AC3E}">
        <p14:creationId xmlns:p14="http://schemas.microsoft.com/office/powerpoint/2010/main" val="3143361218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2" name="Picture 4" descr="https://pbs.twimg.com/media/B90RGEHCEAEtv7o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6957" y="0"/>
            <a:ext cx="5125552" cy="68434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1778281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https://thethrowdown.files.wordpress.com/2013/04/jar-jar-bink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305" y="174162"/>
            <a:ext cx="6096000" cy="6591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08818006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https://thethrowdown.files.wordpress.com/2013/04/jar-jar-bink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305" y="174162"/>
            <a:ext cx="6096000" cy="6591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5890725" y="1897224"/>
            <a:ext cx="3159969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1" dirty="0" err="1" smtClean="0">
                <a:solidFill>
                  <a:srgbClr val="FFFFCC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Meesa</a:t>
            </a:r>
            <a:r>
              <a:rPr lang="en-US" sz="6000" b="1" dirty="0" smtClean="0">
                <a:solidFill>
                  <a:srgbClr val="FFFFCC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web ninja!</a:t>
            </a:r>
            <a:endParaRPr lang="en-US" sz="6000" b="1" dirty="0">
              <a:solidFill>
                <a:srgbClr val="FFFFCC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60717086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685800" y="1714501"/>
            <a:ext cx="7772400" cy="2588078"/>
          </a:xfrm>
        </p:spPr>
        <p:txBody>
          <a:bodyPr/>
          <a:lstStyle/>
          <a:p>
            <a:r>
              <a:rPr lang="en-US" dirty="0" smtClean="0"/>
              <a:t>The fantasy of infallibility.</a:t>
            </a:r>
            <a:br>
              <a:rPr lang="en-US" dirty="0" smtClean="0"/>
            </a:br>
            <a:r>
              <a:rPr lang="en-US" dirty="0"/>
              <a:t/>
            </a:r>
            <a:br>
              <a:rPr lang="en-US" dirty="0"/>
            </a:br>
            <a:r>
              <a:rPr lang="en-US" dirty="0" smtClean="0"/>
              <a:t>The futility of faultlessness.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26025031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Danger Driven Development</a:t>
            </a:r>
            <a:endParaRPr lang="en-US" dirty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93178417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ctrTitle"/>
          </p:nvPr>
        </p:nvSpPr>
        <p:spPr>
          <a:xfrm>
            <a:off x="685800" y="1317625"/>
            <a:ext cx="7772400" cy="1470025"/>
          </a:xfrm>
        </p:spPr>
        <p:txBody>
          <a:bodyPr/>
          <a:lstStyle/>
          <a:p>
            <a:r>
              <a:rPr lang="en-US" sz="59500" dirty="0" smtClean="0">
                <a:latin typeface="Consolas" panose="020B0609020204030204" pitchFamily="49" charset="0"/>
                <a:cs typeface="Consolas" panose="020B0609020204030204" pitchFamily="49" charset="0"/>
              </a:rPr>
              <a:t>;</a:t>
            </a:r>
            <a:endParaRPr lang="en-US" sz="59500" dirty="0">
              <a:latin typeface="Consolas" panose="020B0609020204030204" pitchFamily="49" charset="0"/>
              <a:cs typeface="Consolas" panose="020B060902020403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589945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 dir="ou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Scheduling</a:t>
            </a:r>
            <a:endParaRPr lang="en-US" dirty="0"/>
          </a:p>
        </p:txBody>
      </p:sp>
      <p:sp>
        <p:nvSpPr>
          <p:cNvPr id="5" name="Subtitle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lphaUcPeriod"/>
            </a:pPr>
            <a:r>
              <a:rPr lang="en-US" sz="3600" dirty="0"/>
              <a:t>The time it takes to write the code. </a:t>
            </a:r>
            <a:endParaRPr lang="en-US" sz="3600" dirty="0" smtClean="0"/>
          </a:p>
          <a:p>
            <a:pPr marL="514350" indent="-514350">
              <a:buFont typeface="+mj-lt"/>
              <a:buAutoNum type="alphaUcPeriod"/>
            </a:pPr>
            <a:r>
              <a:rPr lang="en-US" sz="3600" dirty="0" smtClean="0"/>
              <a:t>The </a:t>
            </a:r>
            <a:r>
              <a:rPr lang="en-US" sz="3600" dirty="0"/>
              <a:t>time it takes to make the code work right</a:t>
            </a:r>
            <a:r>
              <a:rPr lang="en-US" sz="3600" dirty="0" smtClean="0"/>
              <a:t>.</a:t>
            </a:r>
          </a:p>
          <a:p>
            <a:pPr marL="514350" indent="-514350">
              <a:buFont typeface="+mj-lt"/>
              <a:buAutoNum type="alphaUcPeriod"/>
            </a:pPr>
            <a:endParaRPr lang="en-US" sz="3600" dirty="0"/>
          </a:p>
          <a:p>
            <a:pPr marL="0" indent="0" algn="ctr">
              <a:buNone/>
            </a:pPr>
            <a:r>
              <a:rPr lang="en-US" sz="3600" dirty="0"/>
              <a:t>Always take the time to code well.</a:t>
            </a:r>
          </a:p>
          <a:p>
            <a:pPr marL="0" indent="0">
              <a:buNone/>
            </a:pP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20980072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New Good Parts in ES6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Proper tail calls:</a:t>
            </a:r>
            <a:endParaRPr lang="en-US" dirty="0"/>
          </a:p>
          <a:p>
            <a:pPr marL="0" indent="0" algn="ctr">
              <a:buNone/>
            </a:pPr>
            <a:r>
              <a:rPr lang="en-US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return func();</a:t>
            </a:r>
          </a:p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906603035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File:Littleprinc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25040" y="0"/>
            <a:ext cx="548320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57349051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New Good Parts in ES6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621486" cy="5105400"/>
          </a:xfrm>
        </p:spPr>
        <p:txBody>
          <a:bodyPr/>
          <a:lstStyle/>
          <a:p>
            <a:r>
              <a:rPr lang="en-US" dirty="0" smtClean="0"/>
              <a:t>Proper tail calls</a:t>
            </a:r>
          </a:p>
          <a:p>
            <a:r>
              <a:rPr lang="en-US" dirty="0"/>
              <a:t>Ellipsis</a:t>
            </a:r>
            <a:r>
              <a:rPr lang="en-US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...</a:t>
            </a:r>
            <a:r>
              <a:rPr lang="en-US" dirty="0" smtClean="0"/>
              <a:t>aka </a:t>
            </a:r>
            <a:r>
              <a:rPr lang="en-US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...</a:t>
            </a:r>
            <a:r>
              <a:rPr lang="en-US" dirty="0" smtClean="0"/>
              <a:t>rest, aka </a:t>
            </a:r>
            <a:r>
              <a:rPr lang="en-US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...</a:t>
            </a:r>
            <a:r>
              <a:rPr lang="en-US" dirty="0" smtClean="0"/>
              <a:t>spread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en-US" sz="2400" b="1" dirty="0" smtClean="0">
              <a:solidFill>
                <a:srgbClr val="CCFFCC"/>
              </a:solidFill>
              <a:latin typeface="Courier New" pitchFamily="49" charset="0"/>
              <a:cs typeface="Courier New" pitchFamily="49" charset="0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dirty="0" smtClean="0">
                <a:solidFill>
                  <a:srgbClr val="CCFFCC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function </a:t>
            </a:r>
            <a:r>
              <a:rPr lang="en-US" sz="2400" b="1" dirty="0">
                <a:latin typeface="Consolas" panose="020B0609020204030204" pitchFamily="49" charset="0"/>
                <a:cs typeface="Consolas" panose="020B0609020204030204" pitchFamily="49" charset="0"/>
              </a:rPr>
              <a:t>curry</a:t>
            </a:r>
            <a:r>
              <a:rPr lang="en-US" sz="2400" b="1" dirty="0">
                <a:solidFill>
                  <a:srgbClr val="CCFFCC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(func, ...first) {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dirty="0">
                <a:solidFill>
                  <a:srgbClr val="CCFFCC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   return </a:t>
            </a:r>
            <a:r>
              <a:rPr lang="en-US" sz="2400" b="1" dirty="0">
                <a:solidFill>
                  <a:srgbClr val="FFFF99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function (...second) {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dirty="0">
                <a:solidFill>
                  <a:srgbClr val="FFFF99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       return </a:t>
            </a:r>
            <a:r>
              <a:rPr lang="en-US" sz="2400" b="1" dirty="0">
                <a:solidFill>
                  <a:srgbClr val="CCFFCC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func</a:t>
            </a:r>
            <a:r>
              <a:rPr lang="en-US" sz="2400" b="1" dirty="0">
                <a:solidFill>
                  <a:srgbClr val="FFFF99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(</a:t>
            </a:r>
            <a:r>
              <a:rPr lang="en-US" sz="2400" b="1" dirty="0">
                <a:solidFill>
                  <a:srgbClr val="CCFFCC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...first</a:t>
            </a:r>
            <a:r>
              <a:rPr lang="en-US" sz="2400" b="1" dirty="0">
                <a:solidFill>
                  <a:srgbClr val="FFFF99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, ...second);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dirty="0">
                <a:solidFill>
                  <a:srgbClr val="FFFF99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   }</a:t>
            </a:r>
            <a:r>
              <a:rPr lang="en-US" sz="2400" b="1" dirty="0">
                <a:solidFill>
                  <a:srgbClr val="CCFFCC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;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dirty="0" smtClean="0">
                <a:solidFill>
                  <a:srgbClr val="CCFFCC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}</a:t>
            </a:r>
            <a:endParaRPr lang="en-US" sz="2400" b="1" dirty="0">
              <a:solidFill>
                <a:srgbClr val="CCFFCC"/>
              </a:solidFill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en-US" sz="1100" b="1" dirty="0" smtClean="0">
              <a:solidFill>
                <a:srgbClr val="CCFFCC"/>
              </a:solidFill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500" b="1" dirty="0" smtClean="0">
                <a:solidFill>
                  <a:srgbClr val="CCFFCC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function </a:t>
            </a:r>
            <a:r>
              <a:rPr lang="en-US" sz="1500" b="1" dirty="0">
                <a:latin typeface="Consolas" panose="020B0609020204030204" pitchFamily="49" charset="0"/>
                <a:cs typeface="Consolas" panose="020B0609020204030204" pitchFamily="49" charset="0"/>
              </a:rPr>
              <a:t>curry</a:t>
            </a:r>
            <a:r>
              <a:rPr lang="en-US" sz="1500" b="1" dirty="0">
                <a:solidFill>
                  <a:srgbClr val="CCFFCC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(func)</a:t>
            </a:r>
            <a:r>
              <a:rPr lang="en-US" sz="1500" b="1" dirty="0"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r>
              <a:rPr lang="en-US" sz="1500" b="1" dirty="0">
                <a:solidFill>
                  <a:srgbClr val="CCFFCC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{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500" b="1" dirty="0">
                <a:solidFill>
                  <a:srgbClr val="CCFFCC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   var slice = </a:t>
            </a:r>
            <a:r>
              <a:rPr lang="en-US" sz="1500" b="1" dirty="0">
                <a:latin typeface="Consolas" panose="020B0609020204030204" pitchFamily="49" charset="0"/>
                <a:cs typeface="Consolas" panose="020B0609020204030204" pitchFamily="49" charset="0"/>
              </a:rPr>
              <a:t>Array</a:t>
            </a:r>
            <a:r>
              <a:rPr lang="en-US" sz="1500" b="1" dirty="0">
                <a:solidFill>
                  <a:srgbClr val="CCFFCC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.prototype.slice</a:t>
            </a:r>
            <a:r>
              <a:rPr lang="en-US" sz="1500" b="1" dirty="0" smtClean="0">
                <a:solidFill>
                  <a:srgbClr val="CCFFCC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, args </a:t>
            </a:r>
            <a:r>
              <a:rPr lang="en-US" sz="1500" b="1" dirty="0">
                <a:solidFill>
                  <a:srgbClr val="CCFFCC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= slice.call(arguments, 1);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500" b="1" dirty="0">
                <a:solidFill>
                  <a:srgbClr val="CCFFCC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   return </a:t>
            </a:r>
            <a:r>
              <a:rPr lang="en-US" sz="1500" b="1" dirty="0">
                <a:solidFill>
                  <a:srgbClr val="FFFF99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function () {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500" b="1" dirty="0">
                <a:solidFill>
                  <a:srgbClr val="FFFF99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       return </a:t>
            </a:r>
            <a:r>
              <a:rPr lang="en-US" sz="1500" b="1" dirty="0" smtClean="0">
                <a:solidFill>
                  <a:srgbClr val="CCFFCC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func</a:t>
            </a:r>
            <a:r>
              <a:rPr lang="en-US" sz="1500" b="1" dirty="0" smtClean="0">
                <a:solidFill>
                  <a:srgbClr val="FFFF99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.apply(null, args.concat(slice.call(arguments</a:t>
            </a:r>
            <a:r>
              <a:rPr lang="en-US" sz="1500" b="1" dirty="0">
                <a:solidFill>
                  <a:srgbClr val="FFFF99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, 0</a:t>
            </a:r>
            <a:r>
              <a:rPr lang="en-US" sz="1500" b="1" dirty="0" smtClean="0">
                <a:solidFill>
                  <a:srgbClr val="FFFF99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)));</a:t>
            </a:r>
            <a:endParaRPr lang="en-US" sz="1500" b="1" dirty="0">
              <a:solidFill>
                <a:srgbClr val="FFFF99"/>
              </a:solidFill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500" b="1" dirty="0">
                <a:solidFill>
                  <a:srgbClr val="FFFF99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   }</a:t>
            </a:r>
            <a:r>
              <a:rPr lang="en-US" sz="1500" b="1" dirty="0">
                <a:solidFill>
                  <a:srgbClr val="CCFFCC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;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500" b="1" dirty="0">
                <a:solidFill>
                  <a:srgbClr val="CCFFCC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}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en-US" sz="1100" b="1" dirty="0">
              <a:solidFill>
                <a:srgbClr val="CCFFCC"/>
              </a:solidFill>
              <a:latin typeface="Courier New" pitchFamily="49" charset="0"/>
              <a:cs typeface="Courier New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46080899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New Good Parts in ES6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Proper tail calls</a:t>
            </a:r>
          </a:p>
          <a:p>
            <a:r>
              <a:rPr lang="en-US" dirty="0"/>
              <a:t>Ellipsis</a:t>
            </a:r>
            <a:endParaRPr lang="en-US" dirty="0" smtClean="0"/>
          </a:p>
          <a:p>
            <a:r>
              <a:rPr lang="en-US" dirty="0" smtClean="0"/>
              <a:t>Module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23464552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New Good Parts in ES6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Proper tail calls</a:t>
            </a:r>
          </a:p>
          <a:p>
            <a:r>
              <a:rPr lang="en-US" dirty="0"/>
              <a:t>Ellipsis</a:t>
            </a:r>
            <a:endParaRPr lang="en-US" dirty="0" smtClean="0"/>
          </a:p>
          <a:p>
            <a:r>
              <a:rPr lang="en-US" dirty="0" smtClean="0"/>
              <a:t>Module</a:t>
            </a:r>
          </a:p>
          <a:p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l</a:t>
            </a:r>
            <a:r>
              <a:rPr lang="en-US" dirty="0" smtClean="0">
                <a:latin typeface="Consolas" panose="020B0609020204030204" pitchFamily="49" charset="0"/>
                <a:cs typeface="Consolas" panose="020B0609020204030204" pitchFamily="49" charset="0"/>
              </a:rPr>
              <a:t>et</a:t>
            </a:r>
            <a:r>
              <a:rPr lang="en-US" dirty="0" smtClean="0"/>
              <a:t> and </a:t>
            </a:r>
            <a:r>
              <a:rPr lang="en-US" dirty="0" err="1" smtClean="0">
                <a:latin typeface="Consolas" panose="020B0609020204030204" pitchFamily="49" charset="0"/>
                <a:cs typeface="Consolas" panose="020B0609020204030204" pitchFamily="49" charset="0"/>
              </a:rPr>
              <a:t>const</a:t>
            </a:r>
            <a:endParaRPr lang="en-US" dirty="0" smtClean="0"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pPr marL="914400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dirty="0" err="1">
                <a:latin typeface="Consolas" panose="020B0609020204030204" pitchFamily="49" charset="0"/>
                <a:cs typeface="Consolas" panose="020B0609020204030204" pitchFamily="49" charset="0"/>
              </a:rPr>
              <a:t>c</a:t>
            </a:r>
            <a:r>
              <a:rPr lang="en-US" sz="3600" b="1" dirty="0" err="1" smtClean="0">
                <a:latin typeface="Consolas" panose="020B0609020204030204" pitchFamily="49" charset="0"/>
                <a:cs typeface="Consolas" panose="020B0609020204030204" pitchFamily="49" charset="0"/>
              </a:rPr>
              <a:t>onst</a:t>
            </a:r>
            <a:r>
              <a:rPr lang="en-US" sz="3600" b="1" dirty="0" smtClean="0">
                <a:latin typeface="Consolas" panose="020B0609020204030204" pitchFamily="49" charset="0"/>
                <a:cs typeface="Consolas" panose="020B0609020204030204" pitchFamily="49" charset="0"/>
              </a:rPr>
              <a:t> fax;</a:t>
            </a:r>
          </a:p>
          <a:p>
            <a:pPr marL="914400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dirty="0">
                <a:latin typeface="Consolas" panose="020B0609020204030204" pitchFamily="49" charset="0"/>
                <a:cs typeface="Consolas" panose="020B0609020204030204" pitchFamily="49" charset="0"/>
              </a:rPr>
              <a:t>fax </a:t>
            </a:r>
            <a:r>
              <a:rPr lang="en-US" sz="3600" dirty="0" smtClean="0">
                <a:latin typeface="Consolas" panose="020B0609020204030204" pitchFamily="49" charset="0"/>
                <a:cs typeface="Consolas" panose="020B0609020204030204" pitchFamily="49" charset="0"/>
              </a:rPr>
              <a:t>= </a:t>
            </a:r>
            <a:r>
              <a:rPr lang="en-US" sz="3600" dirty="0" err="1" smtClean="0">
                <a:latin typeface="Consolas" panose="020B0609020204030204" pitchFamily="49" charset="0"/>
                <a:cs typeface="Consolas" panose="020B0609020204030204" pitchFamily="49" charset="0"/>
              </a:rPr>
              <a:t>faz</a:t>
            </a:r>
            <a:r>
              <a:rPr lang="en-US" sz="3600" dirty="0" smtClean="0">
                <a:latin typeface="Consolas" panose="020B0609020204030204" pitchFamily="49" charset="0"/>
                <a:cs typeface="Consolas" panose="020B0609020204030204" pitchFamily="49" charset="0"/>
              </a:rPr>
              <a:t>;        // bad</a:t>
            </a:r>
          </a:p>
          <a:p>
            <a:pPr marL="914400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dirty="0" err="1" smtClean="0">
                <a:latin typeface="Consolas" panose="020B0609020204030204" pitchFamily="49" charset="0"/>
                <a:cs typeface="Consolas" panose="020B0609020204030204" pitchFamily="49" charset="0"/>
              </a:rPr>
              <a:t>fax.fay</a:t>
            </a:r>
            <a:r>
              <a:rPr lang="en-US" sz="3600" dirty="0" smtClean="0">
                <a:latin typeface="Consolas" panose="020B0609020204030204" pitchFamily="49" charset="0"/>
                <a:cs typeface="Consolas" panose="020B0609020204030204" pitchFamily="49" charset="0"/>
              </a:rPr>
              <a:t> = </a:t>
            </a:r>
            <a:r>
              <a:rPr lang="en-US" sz="3600" dirty="0" err="1" smtClean="0">
                <a:latin typeface="Consolas" panose="020B0609020204030204" pitchFamily="49" charset="0"/>
                <a:cs typeface="Consolas" panose="020B0609020204030204" pitchFamily="49" charset="0"/>
              </a:rPr>
              <a:t>faz</a:t>
            </a:r>
            <a:r>
              <a:rPr lang="en-US" sz="3600" dirty="0" smtClean="0">
                <a:latin typeface="Consolas" panose="020B0609020204030204" pitchFamily="49" charset="0"/>
                <a:cs typeface="Consolas" panose="020B0609020204030204" pitchFamily="49" charset="0"/>
              </a:rPr>
              <a:t>;    // ok</a:t>
            </a:r>
            <a:endParaRPr lang="en-US" sz="3600" b="1" dirty="0">
              <a:latin typeface="Consolas" panose="020B0609020204030204" pitchFamily="49" charset="0"/>
              <a:cs typeface="Consolas" panose="020B060902020403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97693388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New Good Parts in ES6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Proper tail calls</a:t>
            </a:r>
          </a:p>
          <a:p>
            <a:r>
              <a:rPr lang="en-US" dirty="0"/>
              <a:t>Ellipsis</a:t>
            </a:r>
            <a:endParaRPr lang="en-US" dirty="0" smtClean="0"/>
          </a:p>
          <a:p>
            <a:r>
              <a:rPr lang="en-US" dirty="0" smtClean="0"/>
              <a:t>Module</a:t>
            </a:r>
          </a:p>
          <a:p>
            <a:r>
              <a:rPr lang="en-US" dirty="0" smtClean="0"/>
              <a:t>Let</a:t>
            </a:r>
          </a:p>
          <a:p>
            <a:r>
              <a:rPr lang="en-US" dirty="0" err="1" smtClean="0"/>
              <a:t>Destructuring</a:t>
            </a:r>
            <a:endParaRPr lang="en-US" dirty="0" smtClean="0"/>
          </a:p>
          <a:p>
            <a:pPr marL="0" indent="0" algn="ctr">
              <a:buNone/>
            </a:pPr>
            <a:r>
              <a:rPr lang="en-US" b="1" dirty="0" smtClean="0">
                <a:latin typeface="Consolas" panose="020B0609020204030204" pitchFamily="49" charset="0"/>
                <a:cs typeface="Consolas" panose="020B0609020204030204" pitchFamily="49" charset="0"/>
              </a:rPr>
              <a:t>let {that, other} = </a:t>
            </a:r>
            <a:r>
              <a:rPr lang="en-US" b="1" dirty="0" err="1" smtClean="0">
                <a:latin typeface="Consolas" panose="020B0609020204030204" pitchFamily="49" charset="0"/>
                <a:cs typeface="Consolas" panose="020B0609020204030204" pitchFamily="49" charset="0"/>
              </a:rPr>
              <a:t>some_object</a:t>
            </a:r>
            <a:r>
              <a:rPr lang="en-US" b="1" dirty="0" smtClean="0">
                <a:latin typeface="Consolas" panose="020B0609020204030204" pitchFamily="49" charset="0"/>
                <a:cs typeface="Consolas" panose="020B0609020204030204" pitchFamily="49" charset="0"/>
              </a:rPr>
              <a:t>;</a:t>
            </a:r>
          </a:p>
          <a:p>
            <a:pPr marL="0" indent="0" algn="ctr">
              <a:buNone/>
            </a:pPr>
            <a:r>
              <a:rPr lang="en-US" sz="1900" b="1" dirty="0" smtClean="0">
                <a:latin typeface="Consolas" panose="020B0609020204030204" pitchFamily="49" charset="0"/>
                <a:cs typeface="Consolas" panose="020B0609020204030204" pitchFamily="49" charset="0"/>
              </a:rPr>
              <a:t>let that = </a:t>
            </a:r>
            <a:r>
              <a:rPr lang="en-US" sz="1900" b="1" dirty="0" err="1" smtClean="0">
                <a:latin typeface="Consolas" panose="020B0609020204030204" pitchFamily="49" charset="0"/>
                <a:cs typeface="Consolas" panose="020B0609020204030204" pitchFamily="49" charset="0"/>
              </a:rPr>
              <a:t>some_object.that</a:t>
            </a:r>
            <a:r>
              <a:rPr lang="en-US" sz="1900" b="1" dirty="0" smtClean="0">
                <a:latin typeface="Consolas" panose="020B0609020204030204" pitchFamily="49" charset="0"/>
                <a:cs typeface="Consolas" panose="020B0609020204030204" pitchFamily="49" charset="0"/>
              </a:rPr>
              <a:t>, other = </a:t>
            </a:r>
            <a:r>
              <a:rPr lang="en-US" sz="1900" b="1" dirty="0" err="1" smtClean="0">
                <a:latin typeface="Consolas" panose="020B0609020204030204" pitchFamily="49" charset="0"/>
                <a:cs typeface="Consolas" panose="020B0609020204030204" pitchFamily="49" charset="0"/>
              </a:rPr>
              <a:t>some_object.other</a:t>
            </a:r>
            <a:r>
              <a:rPr lang="en-US" sz="1900" b="1" dirty="0" smtClean="0">
                <a:latin typeface="Consolas" panose="020B0609020204030204" pitchFamily="49" charset="0"/>
                <a:cs typeface="Consolas" panose="020B0609020204030204" pitchFamily="49" charset="0"/>
              </a:rPr>
              <a:t>;</a:t>
            </a:r>
            <a:endParaRPr lang="en-US" sz="1900" b="1" dirty="0">
              <a:latin typeface="Consolas" panose="020B0609020204030204" pitchFamily="49" charset="0"/>
              <a:cs typeface="Consolas" panose="020B060902020403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26417633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New Good Parts in ES6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Proper tail calls</a:t>
            </a:r>
          </a:p>
          <a:p>
            <a:r>
              <a:rPr lang="en-US" dirty="0"/>
              <a:t>Ellipsis</a:t>
            </a:r>
            <a:endParaRPr lang="en-US" dirty="0" smtClean="0"/>
          </a:p>
          <a:p>
            <a:r>
              <a:rPr lang="en-US" dirty="0" smtClean="0"/>
              <a:t>Module</a:t>
            </a:r>
          </a:p>
          <a:p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let</a:t>
            </a:r>
            <a:r>
              <a:rPr lang="en-US" dirty="0"/>
              <a:t> and </a:t>
            </a:r>
            <a:r>
              <a:rPr lang="en-US" dirty="0" err="1">
                <a:latin typeface="Consolas" panose="020B0609020204030204" pitchFamily="49" charset="0"/>
                <a:cs typeface="Consolas" panose="020B0609020204030204" pitchFamily="49" charset="0"/>
              </a:rPr>
              <a:t>const</a:t>
            </a:r>
            <a:endParaRPr lang="en-US" dirty="0"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r>
              <a:rPr lang="en-US" dirty="0" err="1" smtClean="0"/>
              <a:t>Destructuring</a:t>
            </a:r>
            <a:endParaRPr lang="en-US" dirty="0" smtClean="0"/>
          </a:p>
          <a:p>
            <a:r>
              <a:rPr lang="en-US" dirty="0" err="1" smtClean="0">
                <a:cs typeface="Courier New" panose="02070309020205020404" pitchFamily="49" charset="0"/>
              </a:rPr>
              <a:t>WeakMap</a:t>
            </a:r>
            <a:endParaRPr lang="en-US" dirty="0"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08700786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New Good Parts in ES6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Proper tail calls</a:t>
            </a:r>
          </a:p>
          <a:p>
            <a:r>
              <a:rPr lang="en-US" dirty="0"/>
              <a:t>Ellipsis</a:t>
            </a:r>
            <a:endParaRPr lang="en-US" dirty="0" smtClean="0"/>
          </a:p>
          <a:p>
            <a:r>
              <a:rPr lang="en-US" dirty="0" smtClean="0"/>
              <a:t>Module</a:t>
            </a:r>
          </a:p>
          <a:p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let</a:t>
            </a:r>
            <a:r>
              <a:rPr lang="en-US" dirty="0"/>
              <a:t> and </a:t>
            </a:r>
            <a:r>
              <a:rPr lang="en-US" dirty="0" err="1">
                <a:latin typeface="Consolas" panose="020B0609020204030204" pitchFamily="49" charset="0"/>
                <a:cs typeface="Consolas" panose="020B0609020204030204" pitchFamily="49" charset="0"/>
              </a:rPr>
              <a:t>const</a:t>
            </a:r>
            <a:endParaRPr lang="en-US" dirty="0"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r>
              <a:rPr lang="en-US" dirty="0" err="1" smtClean="0"/>
              <a:t>Destructuring</a:t>
            </a:r>
            <a:endParaRPr lang="en-US" dirty="0" smtClean="0"/>
          </a:p>
          <a:p>
            <a:r>
              <a:rPr lang="en-US" dirty="0" err="1" smtClean="0">
                <a:cs typeface="Courier New" panose="02070309020205020404" pitchFamily="49" charset="0"/>
              </a:rPr>
              <a:t>WeakMap</a:t>
            </a:r>
            <a:endParaRPr lang="en-US" dirty="0" smtClean="0">
              <a:cs typeface="Courier New" panose="02070309020205020404" pitchFamily="49" charset="0"/>
            </a:endParaRPr>
          </a:p>
          <a:p>
            <a:r>
              <a:rPr lang="en-US" dirty="0" err="1" smtClean="0">
                <a:cs typeface="Courier New" panose="02070309020205020404" pitchFamily="49" charset="0"/>
              </a:rPr>
              <a:t>Megastring</a:t>
            </a:r>
            <a:r>
              <a:rPr lang="en-US" dirty="0" smtClean="0">
                <a:cs typeface="Courier New" panose="02070309020205020404" pitchFamily="49" charset="0"/>
              </a:rPr>
              <a:t> literals</a:t>
            </a:r>
            <a:endParaRPr lang="en-US" dirty="0"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93033615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4046" y="0"/>
            <a:ext cx="8620585" cy="6858000"/>
          </a:xfrm>
        </p:spPr>
        <p:txBody>
          <a:bodyPr anchor="ctr"/>
          <a:lstStyle/>
          <a:p>
            <a:pPr marL="0" indent="0">
              <a:buNone/>
            </a:pPr>
            <a:r>
              <a:rPr lang="it-IT" sz="2400" b="0" dirty="0">
                <a:solidFill>
                  <a:srgbClr val="FF99CC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var rx_number = /^(0(?:b[01]+|o[0-7]+|x[0-9a-fA-F]+|\.[0-9]+(?:e[+\-]?[0-9]+)?)?|[1-9][0-9]*(?:\.[0-9]+)?(?:e[+\-]?[0-9</a:t>
            </a:r>
            <a:r>
              <a:rPr lang="it-IT" sz="2400" b="0" dirty="0" smtClean="0">
                <a:solidFill>
                  <a:srgbClr val="FF99CC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]+)?)$/;</a:t>
            </a:r>
          </a:p>
          <a:p>
            <a:pPr marL="0" indent="0">
              <a:buNone/>
            </a:pPr>
            <a:r>
              <a:rPr lang="en-US" sz="2400" b="0" dirty="0" smtClean="0">
                <a:solidFill>
                  <a:srgbClr val="FFFF99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function </a:t>
            </a:r>
            <a:r>
              <a:rPr lang="en-US" sz="2400" b="0" dirty="0" err="1" smtClean="0">
                <a:solidFill>
                  <a:srgbClr val="FFFF99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mega_regexp</a:t>
            </a:r>
            <a:r>
              <a:rPr lang="en-US" sz="2400" b="0" dirty="0" smtClean="0">
                <a:solidFill>
                  <a:srgbClr val="FFFF99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(</a:t>
            </a:r>
            <a:r>
              <a:rPr lang="en-US" sz="2400" b="0" dirty="0" err="1" smtClean="0">
                <a:solidFill>
                  <a:srgbClr val="FFFF99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str</a:t>
            </a:r>
            <a:r>
              <a:rPr lang="en-US" sz="2400" b="0" dirty="0" smtClean="0">
                <a:solidFill>
                  <a:srgbClr val="FFFF99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, </a:t>
            </a:r>
            <a:r>
              <a:rPr lang="en-US" sz="2400" b="0" dirty="0" err="1" smtClean="0">
                <a:solidFill>
                  <a:srgbClr val="FFFF99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fl</a:t>
            </a:r>
            <a:r>
              <a:rPr lang="en-US" sz="2400" b="0" dirty="0" smtClean="0">
                <a:solidFill>
                  <a:srgbClr val="FFFF99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) </a:t>
            </a:r>
            <a:r>
              <a:rPr lang="en-US" sz="2400" b="0" dirty="0">
                <a:solidFill>
                  <a:srgbClr val="FFFF99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{</a:t>
            </a:r>
            <a:r>
              <a:rPr lang="en-US" sz="2400" dirty="0">
                <a:solidFill>
                  <a:srgbClr val="FFFF99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/>
            </a:r>
            <a:br>
              <a:rPr lang="en-US" sz="2400" dirty="0">
                <a:solidFill>
                  <a:srgbClr val="FFFF99"/>
                </a:solidFill>
                <a:latin typeface="Consolas" panose="020B0609020204030204" pitchFamily="49" charset="0"/>
                <a:cs typeface="Consolas" panose="020B0609020204030204" pitchFamily="49" charset="0"/>
              </a:rPr>
            </a:br>
            <a:r>
              <a:rPr lang="en-US" sz="2400" b="0" dirty="0">
                <a:solidFill>
                  <a:srgbClr val="FFFF99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    return new </a:t>
            </a:r>
            <a:r>
              <a:rPr lang="en-US" sz="2400" b="0" dirty="0" err="1" smtClean="0">
                <a:solidFill>
                  <a:srgbClr val="FFFF99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RegExp</a:t>
            </a:r>
            <a:r>
              <a:rPr lang="en-US" sz="2400" b="0" dirty="0" smtClean="0">
                <a:solidFill>
                  <a:srgbClr val="FFFF99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(</a:t>
            </a:r>
            <a:r>
              <a:rPr lang="en-US" sz="2400" b="0" dirty="0" err="1" smtClean="0">
                <a:solidFill>
                  <a:srgbClr val="FFFF99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str.replace</a:t>
            </a:r>
            <a:r>
              <a:rPr lang="en-US" sz="2400" b="0" dirty="0">
                <a:solidFill>
                  <a:srgbClr val="FFFF99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(/\s/, ''), </a:t>
            </a:r>
            <a:r>
              <a:rPr lang="en-US" sz="2400" b="0" dirty="0" err="1" smtClean="0">
                <a:solidFill>
                  <a:srgbClr val="FFFF99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fl</a:t>
            </a:r>
            <a:r>
              <a:rPr lang="en-US" sz="2400" b="0" dirty="0" smtClean="0">
                <a:solidFill>
                  <a:srgbClr val="FFFF99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);</a:t>
            </a:r>
            <a:r>
              <a:rPr lang="en-US" sz="2400" dirty="0">
                <a:solidFill>
                  <a:srgbClr val="FFFF99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/>
            </a:r>
            <a:br>
              <a:rPr lang="en-US" sz="2400" dirty="0">
                <a:solidFill>
                  <a:srgbClr val="FFFF99"/>
                </a:solidFill>
                <a:latin typeface="Consolas" panose="020B0609020204030204" pitchFamily="49" charset="0"/>
                <a:cs typeface="Consolas" panose="020B0609020204030204" pitchFamily="49" charset="0"/>
              </a:rPr>
            </a:br>
            <a:r>
              <a:rPr lang="en-US" sz="2400" b="0" dirty="0" smtClean="0">
                <a:solidFill>
                  <a:srgbClr val="FFFF99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}</a:t>
            </a:r>
            <a:endParaRPr lang="it-IT" sz="2400" b="0" dirty="0" smtClean="0">
              <a:solidFill>
                <a:srgbClr val="FFFF99"/>
              </a:solidFill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pPr marL="0" indent="0">
              <a:buNone/>
            </a:pPr>
            <a:r>
              <a:rPr lang="pt-BR" sz="2400" b="0" dirty="0" smtClean="0">
                <a:latin typeface="Consolas" panose="020B0609020204030204" pitchFamily="49" charset="0"/>
                <a:cs typeface="Consolas" panose="020B0609020204030204" pitchFamily="49" charset="0"/>
              </a:rPr>
              <a:t>const </a:t>
            </a:r>
            <a:r>
              <a:rPr lang="pt-BR" sz="2400" b="0" dirty="0">
                <a:latin typeface="Consolas" panose="020B0609020204030204" pitchFamily="49" charset="0"/>
                <a:cs typeface="Consolas" panose="020B0609020204030204" pitchFamily="49" charset="0"/>
              </a:rPr>
              <a:t>rx_number = </a:t>
            </a:r>
            <a:r>
              <a:rPr lang="pt-BR" sz="2400" b="0" dirty="0" smtClean="0">
                <a:latin typeface="Consolas" panose="020B0609020204030204" pitchFamily="49" charset="0"/>
                <a:cs typeface="Consolas" panose="020B0609020204030204" pitchFamily="49" charset="0"/>
              </a:rPr>
              <a:t>mega_regexp</a:t>
            </a:r>
            <a:r>
              <a:rPr lang="pt-BR" sz="2400" b="0" dirty="0">
                <a:latin typeface="Consolas" panose="020B0609020204030204" pitchFamily="49" charset="0"/>
                <a:cs typeface="Consolas" panose="020B0609020204030204" pitchFamily="49" charset="0"/>
              </a:rPr>
              <a:t>(`^(</a:t>
            </a:r>
            <a:br>
              <a:rPr lang="pt-BR" sz="2400" b="0" dirty="0">
                <a:latin typeface="Consolas" panose="020B0609020204030204" pitchFamily="49" charset="0"/>
                <a:cs typeface="Consolas" panose="020B0609020204030204" pitchFamily="49" charset="0"/>
              </a:rPr>
            </a:br>
            <a:r>
              <a:rPr lang="pt-BR" sz="2400" b="0" dirty="0">
                <a:latin typeface="Consolas" panose="020B0609020204030204" pitchFamily="49" charset="0"/>
                <a:cs typeface="Consolas" panose="020B0609020204030204" pitchFamily="49" charset="0"/>
              </a:rPr>
              <a:t>    0   (?:</a:t>
            </a:r>
            <a:br>
              <a:rPr lang="pt-BR" sz="2400" b="0" dirty="0">
                <a:latin typeface="Consolas" panose="020B0609020204030204" pitchFamily="49" charset="0"/>
                <a:cs typeface="Consolas" panose="020B0609020204030204" pitchFamily="49" charset="0"/>
              </a:rPr>
            </a:br>
            <a:r>
              <a:rPr lang="pt-BR" sz="2400" b="0" dirty="0">
                <a:latin typeface="Consolas" panose="020B0609020204030204" pitchFamily="49" charset="0"/>
                <a:cs typeface="Consolas" panose="020B0609020204030204" pitchFamily="49" charset="0"/>
              </a:rPr>
              <a:t>            b [01]+</a:t>
            </a:r>
            <a:br>
              <a:rPr lang="pt-BR" sz="2400" b="0" dirty="0">
                <a:latin typeface="Consolas" panose="020B0609020204030204" pitchFamily="49" charset="0"/>
                <a:cs typeface="Consolas" panose="020B0609020204030204" pitchFamily="49" charset="0"/>
              </a:rPr>
            </a:br>
            <a:r>
              <a:rPr lang="pt-BR" sz="2400" b="0" dirty="0">
                <a:latin typeface="Consolas" panose="020B0609020204030204" pitchFamily="49" charset="0"/>
                <a:cs typeface="Consolas" panose="020B0609020204030204" pitchFamily="49" charset="0"/>
              </a:rPr>
              <a:t>        |   o [0-7]+</a:t>
            </a:r>
            <a:br>
              <a:rPr lang="pt-BR" sz="2400" b="0" dirty="0">
                <a:latin typeface="Consolas" panose="020B0609020204030204" pitchFamily="49" charset="0"/>
                <a:cs typeface="Consolas" panose="020B0609020204030204" pitchFamily="49" charset="0"/>
              </a:rPr>
            </a:br>
            <a:r>
              <a:rPr lang="pt-BR" sz="2400" b="0" dirty="0">
                <a:latin typeface="Consolas" panose="020B0609020204030204" pitchFamily="49" charset="0"/>
                <a:cs typeface="Consolas" panose="020B0609020204030204" pitchFamily="49" charset="0"/>
              </a:rPr>
              <a:t>        |   x [0-9 a-f A-F]+</a:t>
            </a:r>
            <a:br>
              <a:rPr lang="pt-BR" sz="2400" b="0" dirty="0">
                <a:latin typeface="Consolas" panose="020B0609020204030204" pitchFamily="49" charset="0"/>
                <a:cs typeface="Consolas" panose="020B0609020204030204" pitchFamily="49" charset="0"/>
              </a:rPr>
            </a:br>
            <a:r>
              <a:rPr lang="pt-BR" sz="2400" b="0" dirty="0">
                <a:latin typeface="Consolas" panose="020B0609020204030204" pitchFamily="49" charset="0"/>
                <a:cs typeface="Consolas" panose="020B0609020204030204" pitchFamily="49" charset="0"/>
              </a:rPr>
              <a:t>        |   \. [0-9]+ (?: e [+\-]? [0-9]+ )?</a:t>
            </a:r>
            <a:br>
              <a:rPr lang="pt-BR" sz="2400" b="0" dirty="0">
                <a:latin typeface="Consolas" panose="020B0609020204030204" pitchFamily="49" charset="0"/>
                <a:cs typeface="Consolas" panose="020B0609020204030204" pitchFamily="49" charset="0"/>
              </a:rPr>
            </a:br>
            <a:r>
              <a:rPr lang="pt-BR" sz="2400" b="0" dirty="0">
                <a:latin typeface="Consolas" panose="020B0609020204030204" pitchFamily="49" charset="0"/>
                <a:cs typeface="Consolas" panose="020B0609020204030204" pitchFamily="49" charset="0"/>
              </a:rPr>
              <a:t>        </a:t>
            </a:r>
            <a:r>
              <a:rPr lang="pt-BR" sz="2400" b="0" dirty="0" smtClean="0">
                <a:latin typeface="Consolas" panose="020B0609020204030204" pitchFamily="49" charset="0"/>
                <a:cs typeface="Consolas" panose="020B0609020204030204" pitchFamily="49" charset="0"/>
              </a:rPr>
              <a:t>)?</a:t>
            </a:r>
            <a:r>
              <a:rPr lang="pt-BR" sz="2400" b="0" dirty="0">
                <a:latin typeface="Consolas" panose="020B0609020204030204" pitchFamily="49" charset="0"/>
                <a:cs typeface="Consolas" panose="020B0609020204030204" pitchFamily="49" charset="0"/>
              </a:rPr>
              <a:t/>
            </a:r>
            <a:br>
              <a:rPr lang="pt-BR" sz="2400" b="0" dirty="0">
                <a:latin typeface="Consolas" panose="020B0609020204030204" pitchFamily="49" charset="0"/>
                <a:cs typeface="Consolas" panose="020B0609020204030204" pitchFamily="49" charset="0"/>
              </a:rPr>
            </a:br>
            <a:r>
              <a:rPr lang="pt-BR" sz="2400" b="0" dirty="0" smtClean="0">
                <a:latin typeface="Consolas" panose="020B0609020204030204" pitchFamily="49" charset="0"/>
                <a:cs typeface="Consolas" panose="020B0609020204030204" pitchFamily="49" charset="0"/>
              </a:rPr>
              <a:t>|   [1-9] [0-9]*</a:t>
            </a:r>
            <a:r>
              <a:rPr lang="pt-BR" sz="2400" b="0" dirty="0">
                <a:latin typeface="Consolas" panose="020B0609020204030204" pitchFamily="49" charset="0"/>
                <a:cs typeface="Consolas" panose="020B0609020204030204" pitchFamily="49" charset="0"/>
              </a:rPr>
              <a:t/>
            </a:r>
            <a:br>
              <a:rPr lang="pt-BR" sz="2400" b="0" dirty="0">
                <a:latin typeface="Consolas" panose="020B0609020204030204" pitchFamily="49" charset="0"/>
                <a:cs typeface="Consolas" panose="020B0609020204030204" pitchFamily="49" charset="0"/>
              </a:rPr>
            </a:br>
            <a:r>
              <a:rPr lang="pt-BR" sz="2400" b="0" dirty="0">
                <a:latin typeface="Consolas" panose="020B0609020204030204" pitchFamily="49" charset="0"/>
                <a:cs typeface="Consolas" panose="020B0609020204030204" pitchFamily="49" charset="0"/>
              </a:rPr>
              <a:t>        (?: \. [0-9]+ )? (?: e [+\-]? [0-9]+ </a:t>
            </a:r>
            <a:r>
              <a:rPr lang="pt-BR" sz="2400" b="0" dirty="0" smtClean="0">
                <a:latin typeface="Consolas" panose="020B0609020204030204" pitchFamily="49" charset="0"/>
                <a:cs typeface="Consolas" panose="020B0609020204030204" pitchFamily="49" charset="0"/>
              </a:rPr>
              <a:t>)?</a:t>
            </a:r>
            <a:r>
              <a:rPr lang="pt-BR" sz="2400" b="0" dirty="0">
                <a:latin typeface="Consolas" panose="020B0609020204030204" pitchFamily="49" charset="0"/>
                <a:cs typeface="Consolas" panose="020B0609020204030204" pitchFamily="49" charset="0"/>
              </a:rPr>
              <a:t/>
            </a:r>
            <a:br>
              <a:rPr lang="pt-BR" sz="2400" b="0" dirty="0">
                <a:latin typeface="Consolas" panose="020B0609020204030204" pitchFamily="49" charset="0"/>
                <a:cs typeface="Consolas" panose="020B0609020204030204" pitchFamily="49" charset="0"/>
              </a:rPr>
            </a:br>
            <a:r>
              <a:rPr lang="pt-BR" sz="2400" b="0" dirty="0" smtClean="0">
                <a:latin typeface="Consolas" panose="020B0609020204030204" pitchFamily="49" charset="0"/>
                <a:cs typeface="Consolas" panose="020B0609020204030204" pitchFamily="49" charset="0"/>
              </a:rPr>
              <a:t>)$`);</a:t>
            </a:r>
            <a:endParaRPr lang="en-US" sz="2400" b="0" dirty="0">
              <a:latin typeface="Consolas" panose="020B0609020204030204" pitchFamily="49" charset="0"/>
              <a:cs typeface="Consolas" panose="020B060902020403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57376987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4046" y="0"/>
            <a:ext cx="8620585" cy="6858000"/>
          </a:xfrm>
        </p:spPr>
        <p:txBody>
          <a:bodyPr anchor="ctr"/>
          <a:lstStyle/>
          <a:p>
            <a:pPr marL="0" indent="0">
              <a:buNone/>
            </a:pPr>
            <a:r>
              <a:rPr lang="it-IT" sz="2400" b="0" dirty="0">
                <a:solidFill>
                  <a:srgbClr val="FF99CC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var rx_number = /^(0(?:b[01]+|o[0-7]+|x[0-9a-fA-F]+|\.[0-9]+(?:e[+\-]?[0-9]+)?)?|[1-9][0-9]*(?:\.[0-9]+)?(?:e[+\-]?[0-9</a:t>
            </a:r>
            <a:r>
              <a:rPr lang="it-IT" sz="2400" b="0" dirty="0" smtClean="0">
                <a:solidFill>
                  <a:srgbClr val="FF99CC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]+)?)$/;</a:t>
            </a:r>
          </a:p>
          <a:p>
            <a:pPr marL="0" indent="0">
              <a:buNone/>
            </a:pPr>
            <a:r>
              <a:rPr lang="en-US" sz="2400" b="0" dirty="0" smtClean="0">
                <a:solidFill>
                  <a:srgbClr val="FFFF99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function </a:t>
            </a:r>
            <a:r>
              <a:rPr lang="en-US" sz="2400" b="0" dirty="0" err="1" smtClean="0">
                <a:solidFill>
                  <a:srgbClr val="FFFF99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mega_regexp</a:t>
            </a:r>
            <a:r>
              <a:rPr lang="en-US" sz="2400" b="0" dirty="0" smtClean="0">
                <a:solidFill>
                  <a:srgbClr val="FFFF99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(</a:t>
            </a:r>
            <a:r>
              <a:rPr lang="en-US" sz="2400" b="0" dirty="0" err="1" smtClean="0">
                <a:solidFill>
                  <a:srgbClr val="FFFF99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str</a:t>
            </a:r>
            <a:r>
              <a:rPr lang="en-US" sz="2400" b="0" dirty="0" smtClean="0">
                <a:solidFill>
                  <a:srgbClr val="FFFF99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, </a:t>
            </a:r>
            <a:r>
              <a:rPr lang="en-US" sz="2400" b="0" dirty="0" err="1" smtClean="0">
                <a:solidFill>
                  <a:srgbClr val="FFFF99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fl</a:t>
            </a:r>
            <a:r>
              <a:rPr lang="en-US" sz="2400" b="0" dirty="0" smtClean="0">
                <a:solidFill>
                  <a:srgbClr val="FFFF99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) </a:t>
            </a:r>
            <a:r>
              <a:rPr lang="en-US" sz="2400" b="0" dirty="0">
                <a:solidFill>
                  <a:srgbClr val="FFFF99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{</a:t>
            </a:r>
            <a:r>
              <a:rPr lang="en-US" sz="2400" dirty="0">
                <a:solidFill>
                  <a:srgbClr val="FFFF99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/>
            </a:r>
            <a:br>
              <a:rPr lang="en-US" sz="2400" dirty="0">
                <a:solidFill>
                  <a:srgbClr val="FFFF99"/>
                </a:solidFill>
                <a:latin typeface="Consolas" panose="020B0609020204030204" pitchFamily="49" charset="0"/>
                <a:cs typeface="Consolas" panose="020B0609020204030204" pitchFamily="49" charset="0"/>
              </a:rPr>
            </a:br>
            <a:r>
              <a:rPr lang="en-US" sz="2400" b="0" dirty="0">
                <a:solidFill>
                  <a:srgbClr val="FFFF99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    return new </a:t>
            </a:r>
            <a:r>
              <a:rPr lang="en-US" sz="2400" b="0" dirty="0" err="1" smtClean="0">
                <a:solidFill>
                  <a:srgbClr val="FFFF99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RegExp</a:t>
            </a:r>
            <a:r>
              <a:rPr lang="en-US" sz="2400" b="0" dirty="0" smtClean="0">
                <a:solidFill>
                  <a:srgbClr val="FFFF99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(</a:t>
            </a:r>
            <a:r>
              <a:rPr lang="en-US" sz="2400" b="0" dirty="0" err="1" smtClean="0">
                <a:solidFill>
                  <a:srgbClr val="FFFF99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str.replace</a:t>
            </a:r>
            <a:r>
              <a:rPr lang="en-US" sz="2400" b="0" dirty="0">
                <a:solidFill>
                  <a:srgbClr val="FFFF99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(/\s/, ''), </a:t>
            </a:r>
            <a:r>
              <a:rPr lang="en-US" sz="2400" b="0" dirty="0" err="1" smtClean="0">
                <a:solidFill>
                  <a:srgbClr val="FFFF99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fl</a:t>
            </a:r>
            <a:r>
              <a:rPr lang="en-US" sz="2400" b="0" dirty="0" smtClean="0">
                <a:solidFill>
                  <a:srgbClr val="FFFF99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);</a:t>
            </a:r>
            <a:r>
              <a:rPr lang="en-US" sz="2400" dirty="0">
                <a:solidFill>
                  <a:srgbClr val="FFFF99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/>
            </a:r>
            <a:br>
              <a:rPr lang="en-US" sz="2400" dirty="0">
                <a:solidFill>
                  <a:srgbClr val="FFFF99"/>
                </a:solidFill>
                <a:latin typeface="Consolas" panose="020B0609020204030204" pitchFamily="49" charset="0"/>
                <a:cs typeface="Consolas" panose="020B0609020204030204" pitchFamily="49" charset="0"/>
              </a:rPr>
            </a:br>
            <a:r>
              <a:rPr lang="en-US" sz="2400" b="0" dirty="0" smtClean="0">
                <a:solidFill>
                  <a:srgbClr val="FFFF99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}</a:t>
            </a:r>
            <a:endParaRPr lang="it-IT" sz="2400" b="0" dirty="0" smtClean="0">
              <a:solidFill>
                <a:srgbClr val="FFFF99"/>
              </a:solidFill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pPr marL="0" indent="0">
              <a:buNone/>
            </a:pPr>
            <a:r>
              <a:rPr lang="pt-BR" sz="2400" b="0" dirty="0" smtClean="0">
                <a:latin typeface="Consolas" panose="020B0609020204030204" pitchFamily="49" charset="0"/>
                <a:cs typeface="Consolas" panose="020B0609020204030204" pitchFamily="49" charset="0"/>
              </a:rPr>
              <a:t>const </a:t>
            </a:r>
            <a:r>
              <a:rPr lang="pt-BR" sz="2400" b="0" dirty="0">
                <a:latin typeface="Consolas" panose="020B0609020204030204" pitchFamily="49" charset="0"/>
                <a:cs typeface="Consolas" panose="020B0609020204030204" pitchFamily="49" charset="0"/>
              </a:rPr>
              <a:t>rx_number = </a:t>
            </a:r>
            <a:r>
              <a:rPr lang="pt-BR" sz="2400" b="0" dirty="0" smtClean="0">
                <a:latin typeface="Consolas" panose="020B0609020204030204" pitchFamily="49" charset="0"/>
                <a:cs typeface="Consolas" panose="020B0609020204030204" pitchFamily="49" charset="0"/>
              </a:rPr>
              <a:t>mega_regexp</a:t>
            </a:r>
            <a:r>
              <a:rPr lang="pt-BR" sz="2400" b="0" dirty="0">
                <a:latin typeface="Consolas" panose="020B0609020204030204" pitchFamily="49" charset="0"/>
                <a:cs typeface="Consolas" panose="020B0609020204030204" pitchFamily="49" charset="0"/>
              </a:rPr>
              <a:t>(`^(</a:t>
            </a:r>
            <a:br>
              <a:rPr lang="pt-BR" sz="2400" b="0" dirty="0">
                <a:latin typeface="Consolas" panose="020B0609020204030204" pitchFamily="49" charset="0"/>
                <a:cs typeface="Consolas" panose="020B0609020204030204" pitchFamily="49" charset="0"/>
              </a:rPr>
            </a:br>
            <a:r>
              <a:rPr lang="pt-BR" sz="2400" b="0" dirty="0">
                <a:latin typeface="Consolas" panose="020B0609020204030204" pitchFamily="49" charset="0"/>
                <a:cs typeface="Consolas" panose="020B0609020204030204" pitchFamily="49" charset="0"/>
              </a:rPr>
              <a:t>    0   (?:</a:t>
            </a:r>
            <a:br>
              <a:rPr lang="pt-BR" sz="2400" b="0" dirty="0">
                <a:latin typeface="Consolas" panose="020B0609020204030204" pitchFamily="49" charset="0"/>
                <a:cs typeface="Consolas" panose="020B0609020204030204" pitchFamily="49" charset="0"/>
              </a:rPr>
            </a:br>
            <a:r>
              <a:rPr lang="pt-BR" sz="2400" b="0" dirty="0">
                <a:latin typeface="Consolas" panose="020B0609020204030204" pitchFamily="49" charset="0"/>
                <a:cs typeface="Consolas" panose="020B0609020204030204" pitchFamily="49" charset="0"/>
              </a:rPr>
              <a:t>            b [01]+</a:t>
            </a:r>
            <a:br>
              <a:rPr lang="pt-BR" sz="2400" b="0" dirty="0">
                <a:latin typeface="Consolas" panose="020B0609020204030204" pitchFamily="49" charset="0"/>
                <a:cs typeface="Consolas" panose="020B0609020204030204" pitchFamily="49" charset="0"/>
              </a:rPr>
            </a:br>
            <a:r>
              <a:rPr lang="pt-BR" sz="2400" b="0" dirty="0">
                <a:latin typeface="Consolas" panose="020B0609020204030204" pitchFamily="49" charset="0"/>
                <a:cs typeface="Consolas" panose="020B0609020204030204" pitchFamily="49" charset="0"/>
              </a:rPr>
              <a:t>        |   o [0-7]+</a:t>
            </a:r>
            <a:br>
              <a:rPr lang="pt-BR" sz="2400" b="0" dirty="0">
                <a:latin typeface="Consolas" panose="020B0609020204030204" pitchFamily="49" charset="0"/>
                <a:cs typeface="Consolas" panose="020B0609020204030204" pitchFamily="49" charset="0"/>
              </a:rPr>
            </a:br>
            <a:r>
              <a:rPr lang="pt-BR" sz="2400" b="0" dirty="0">
                <a:latin typeface="Consolas" panose="020B0609020204030204" pitchFamily="49" charset="0"/>
                <a:cs typeface="Consolas" panose="020B0609020204030204" pitchFamily="49" charset="0"/>
              </a:rPr>
              <a:t>        |   x [0-9 a-f A-F]+</a:t>
            </a:r>
            <a:br>
              <a:rPr lang="pt-BR" sz="2400" b="0" dirty="0">
                <a:latin typeface="Consolas" panose="020B0609020204030204" pitchFamily="49" charset="0"/>
                <a:cs typeface="Consolas" panose="020B0609020204030204" pitchFamily="49" charset="0"/>
              </a:rPr>
            </a:br>
            <a:r>
              <a:rPr lang="pt-BR" sz="2400" b="0" dirty="0">
                <a:latin typeface="Consolas" panose="020B0609020204030204" pitchFamily="49" charset="0"/>
                <a:cs typeface="Consolas" panose="020B0609020204030204" pitchFamily="49" charset="0"/>
              </a:rPr>
              <a:t>        |   \. [0-9]+ (?: e [+\-]? [0-9]+ )?</a:t>
            </a:r>
            <a:br>
              <a:rPr lang="pt-BR" sz="2400" b="0" dirty="0">
                <a:latin typeface="Consolas" panose="020B0609020204030204" pitchFamily="49" charset="0"/>
                <a:cs typeface="Consolas" panose="020B0609020204030204" pitchFamily="49" charset="0"/>
              </a:rPr>
            </a:br>
            <a:r>
              <a:rPr lang="pt-BR" sz="2400" b="0" dirty="0">
                <a:latin typeface="Consolas" panose="020B0609020204030204" pitchFamily="49" charset="0"/>
                <a:cs typeface="Consolas" panose="020B0609020204030204" pitchFamily="49" charset="0"/>
              </a:rPr>
              <a:t>        )?</a:t>
            </a:r>
            <a:br>
              <a:rPr lang="pt-BR" sz="2400" b="0" dirty="0">
                <a:latin typeface="Consolas" panose="020B0609020204030204" pitchFamily="49" charset="0"/>
                <a:cs typeface="Consolas" panose="020B0609020204030204" pitchFamily="49" charset="0"/>
              </a:rPr>
            </a:br>
            <a:r>
              <a:rPr lang="pt-BR" sz="2400" b="0" dirty="0" smtClean="0">
                <a:latin typeface="Consolas" panose="020B0609020204030204" pitchFamily="49" charset="0"/>
                <a:cs typeface="Consolas" panose="020B0609020204030204" pitchFamily="49" charset="0"/>
              </a:rPr>
              <a:t>|</a:t>
            </a:r>
            <a:r>
              <a:rPr lang="pt-BR" sz="2400" b="0" dirty="0">
                <a:latin typeface="Consolas" panose="020B0609020204030204" pitchFamily="49" charset="0"/>
                <a:cs typeface="Consolas" panose="020B0609020204030204" pitchFamily="49" charset="0"/>
              </a:rPr>
              <a:t>   [1-9] [0-9]*</a:t>
            </a:r>
            <a:br>
              <a:rPr lang="pt-BR" sz="2400" b="0" dirty="0">
                <a:latin typeface="Consolas" panose="020B0609020204030204" pitchFamily="49" charset="0"/>
                <a:cs typeface="Consolas" panose="020B0609020204030204" pitchFamily="49" charset="0"/>
              </a:rPr>
            </a:br>
            <a:r>
              <a:rPr lang="pt-BR" sz="2400" b="0" dirty="0">
                <a:latin typeface="Consolas" panose="020B0609020204030204" pitchFamily="49" charset="0"/>
                <a:cs typeface="Consolas" panose="020B0609020204030204" pitchFamily="49" charset="0"/>
              </a:rPr>
              <a:t>        (?: \. [0-9]+ )? (?: e [+\-]? [0-9]+ </a:t>
            </a:r>
            <a:r>
              <a:rPr lang="pt-BR" sz="2400" b="0" dirty="0" smtClean="0">
                <a:latin typeface="Consolas" panose="020B0609020204030204" pitchFamily="49" charset="0"/>
                <a:cs typeface="Consolas" panose="020B0609020204030204" pitchFamily="49" charset="0"/>
              </a:rPr>
              <a:t>)?</a:t>
            </a:r>
            <a:r>
              <a:rPr lang="pt-BR" sz="2400" b="0" dirty="0">
                <a:latin typeface="Consolas" panose="020B0609020204030204" pitchFamily="49" charset="0"/>
                <a:cs typeface="Consolas" panose="020B0609020204030204" pitchFamily="49" charset="0"/>
              </a:rPr>
              <a:t/>
            </a:r>
            <a:br>
              <a:rPr lang="pt-BR" sz="2400" b="0" dirty="0">
                <a:latin typeface="Consolas" panose="020B0609020204030204" pitchFamily="49" charset="0"/>
                <a:cs typeface="Consolas" panose="020B0609020204030204" pitchFamily="49" charset="0"/>
              </a:rPr>
            </a:br>
            <a:r>
              <a:rPr lang="pt-BR" sz="2400" b="0" dirty="0" smtClean="0">
                <a:latin typeface="Consolas" panose="020B0609020204030204" pitchFamily="49" charset="0"/>
                <a:cs typeface="Consolas" panose="020B0609020204030204" pitchFamily="49" charset="0"/>
              </a:rPr>
              <a:t>)$`);</a:t>
            </a:r>
            <a:endParaRPr lang="en-US" sz="2400" b="0" dirty="0">
              <a:latin typeface="Consolas" panose="020B0609020204030204" pitchFamily="49" charset="0"/>
              <a:cs typeface="Consolas" panose="020B0609020204030204" pitchFamily="49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18051" y="319337"/>
            <a:ext cx="8539701" cy="2330715"/>
          </a:xfrm>
          <a:prstGeom prst="rect">
            <a:avLst/>
          </a:prstGeom>
          <a:solidFill>
            <a:srgbClr val="00B050"/>
          </a:solidFill>
          <a:ln w="76200">
            <a:solidFill>
              <a:srgbClr val="008000"/>
            </a:solidFill>
          </a:ln>
        </p:spPr>
        <p:txBody>
          <a:bodyPr wrap="square" tIns="91440" bIns="91440" rtlCol="0" anchor="ctr">
            <a:noAutofit/>
          </a:bodyPr>
          <a:lstStyle/>
          <a:p>
            <a:r>
              <a:rPr lang="en-US" sz="6600" dirty="0" smtClean="0">
                <a:solidFill>
                  <a:schemeClr val="bg1"/>
                </a:solidFill>
              </a:rPr>
              <a:t>http</a:t>
            </a:r>
            <a:r>
              <a:rPr lang="en-US" sz="6600" dirty="0">
                <a:solidFill>
                  <a:schemeClr val="bg1"/>
                </a:solidFill>
              </a:rPr>
              <a:t>://jex.im/regulex</a:t>
            </a:r>
          </a:p>
        </p:txBody>
      </p:sp>
    </p:spTree>
    <p:extLst>
      <p:ext uri="{BB962C8B-B14F-4D97-AF65-F5344CB8AC3E}">
        <p14:creationId xmlns:p14="http://schemas.microsoft.com/office/powerpoint/2010/main" val="1324658977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(name) =&gt; {id: name}</a:t>
            </a:r>
            <a:b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</a:br>
            <a:endParaRPr lang="en-US" dirty="0">
              <a:latin typeface="Consolas" panose="020B0609020204030204" pitchFamily="49" charset="0"/>
              <a:cs typeface="Consolas" panose="020B060902020403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48962439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>
                <a:latin typeface="Palatino Sans Com" panose="020C0503050509020803" pitchFamily="34" charset="0"/>
              </a:rPr>
              <a:t>class</a:t>
            </a:r>
            <a:endParaRPr lang="en-US" dirty="0">
              <a:latin typeface="Palatino Sans Com" panose="020C0503050509020803" pitchFamily="34" charset="0"/>
            </a:endParaRPr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313802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t"/>
          <a:lstStyle/>
          <a:p>
            <a:r>
              <a:rPr lang="fr-FR" sz="3200" dirty="0"/>
              <a:t>Il semble que la perfection soit atteinte </a:t>
            </a:r>
            <a:r>
              <a:rPr lang="fr-FR" sz="3200" dirty="0" smtClean="0"/>
              <a:t/>
            </a:r>
            <a:br>
              <a:rPr lang="fr-FR" sz="3200" dirty="0" smtClean="0"/>
            </a:br>
            <a:r>
              <a:rPr lang="fr-FR" sz="3200" dirty="0" smtClean="0"/>
              <a:t>non </a:t>
            </a:r>
            <a:r>
              <a:rPr lang="fr-FR" sz="3200" dirty="0"/>
              <a:t>quand il </a:t>
            </a:r>
            <a:r>
              <a:rPr lang="fr-FR" sz="3200" dirty="0" smtClean="0"/>
              <a:t>n’y </a:t>
            </a:r>
            <a:r>
              <a:rPr lang="fr-FR" sz="3200" dirty="0"/>
              <a:t>a plus rien à ajouter, </a:t>
            </a:r>
            <a:r>
              <a:rPr lang="fr-FR" sz="3200" dirty="0" smtClean="0"/>
              <a:t/>
            </a:r>
            <a:br>
              <a:rPr lang="fr-FR" sz="3200" dirty="0" smtClean="0"/>
            </a:br>
            <a:r>
              <a:rPr lang="fr-FR" sz="3200" dirty="0" smtClean="0"/>
              <a:t>mais </a:t>
            </a:r>
            <a:r>
              <a:rPr lang="fr-FR" sz="3200" dirty="0"/>
              <a:t>quand il </a:t>
            </a:r>
            <a:r>
              <a:rPr lang="fr-FR" sz="3200" dirty="0" smtClean="0"/>
              <a:t>n’y </a:t>
            </a:r>
            <a:r>
              <a:rPr lang="fr-FR" sz="3200" dirty="0"/>
              <a:t>a plus rien à retrancher. </a:t>
            </a:r>
            <a:r>
              <a:rPr lang="fr-FR" sz="3200" dirty="0" smtClean="0"/>
              <a:t/>
            </a:r>
            <a:br>
              <a:rPr lang="fr-FR" sz="3200" dirty="0" smtClean="0"/>
            </a:br>
            <a:r>
              <a:rPr lang="fr-FR" sz="3200" dirty="0" smtClean="0"/>
              <a:t/>
            </a:r>
            <a:br>
              <a:rPr lang="fr-FR" sz="3200" dirty="0" smtClean="0"/>
            </a:br>
            <a:r>
              <a:rPr lang="en-US" sz="3200" dirty="0" smtClean="0"/>
              <a:t>Antoine </a:t>
            </a:r>
            <a:r>
              <a:rPr lang="en-US" sz="3200" dirty="0"/>
              <a:t>de </a:t>
            </a:r>
            <a:r>
              <a:rPr lang="en-US" sz="3200" dirty="0" smtClean="0"/>
              <a:t>Saint-Exupéry </a:t>
            </a:r>
            <a:br>
              <a:rPr lang="en-US" sz="3200" dirty="0" smtClean="0"/>
            </a:br>
            <a:r>
              <a:rPr lang="fr-FR" sz="3200" i="1" dirty="0" smtClean="0"/>
              <a:t>Terre </a:t>
            </a:r>
            <a:r>
              <a:rPr lang="fr-FR" sz="3200" i="1" dirty="0"/>
              <a:t>des Hommes</a:t>
            </a:r>
            <a:r>
              <a:rPr lang="fr-FR" sz="3200" dirty="0"/>
              <a:t>, </a:t>
            </a:r>
            <a:r>
              <a:rPr lang="fr-FR" sz="3200" dirty="0" smtClean="0"/>
              <a:t>1939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3608614"/>
            <a:ext cx="8229600" cy="3096986"/>
          </a:xfrm>
        </p:spPr>
        <p:txBody>
          <a:bodyPr/>
          <a:lstStyle/>
          <a:p>
            <a:pPr marL="0" indent="0" algn="ctr">
              <a:buNone/>
            </a:pPr>
            <a:endParaRPr lang="en-US" dirty="0" smtClean="0"/>
          </a:p>
          <a:p>
            <a:pPr marL="0" indent="0" algn="ctr">
              <a:buNone/>
            </a:pPr>
            <a:r>
              <a:rPr lang="en-US" dirty="0" smtClean="0"/>
              <a:t>It </a:t>
            </a:r>
            <a:r>
              <a:rPr lang="en-US" dirty="0"/>
              <a:t>seems that perfection is </a:t>
            </a:r>
            <a:r>
              <a:rPr lang="en-US" dirty="0" smtClean="0"/>
              <a:t>attained </a:t>
            </a:r>
            <a:br>
              <a:rPr lang="en-US" dirty="0" smtClean="0"/>
            </a:br>
            <a:r>
              <a:rPr lang="en-US" dirty="0" smtClean="0"/>
              <a:t>not </a:t>
            </a:r>
            <a:r>
              <a:rPr lang="en-US" dirty="0"/>
              <a:t>when there is nothing </a:t>
            </a:r>
            <a:r>
              <a:rPr lang="en-US" dirty="0" smtClean="0"/>
              <a:t>more to </a:t>
            </a:r>
            <a:r>
              <a:rPr lang="en-US" dirty="0"/>
              <a:t>add,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but </a:t>
            </a:r>
            <a:r>
              <a:rPr lang="en-US" dirty="0"/>
              <a:t>when there is </a:t>
            </a:r>
            <a:r>
              <a:rPr lang="en-US" dirty="0" smtClean="0"/>
              <a:t>nothing more to subtract.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3352295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Good Parts Reconsidered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 stopped using  </a:t>
            </a:r>
            <a:r>
              <a:rPr lang="en-US" b="1" dirty="0" smtClean="0">
                <a:latin typeface="Consolas" panose="020B0609020204030204" pitchFamily="49" charset="0"/>
                <a:cs typeface="Consolas" panose="020B0609020204030204" pitchFamily="49" charset="0"/>
              </a:rPr>
              <a:t>new</a:t>
            </a:r>
            <a:r>
              <a:rPr lang="en-US" dirty="0" smtClean="0"/>
              <a:t>  years ago.</a:t>
            </a:r>
            <a:br>
              <a:rPr lang="en-US" dirty="0" smtClean="0"/>
            </a:br>
            <a:r>
              <a:rPr lang="en-US" dirty="0" smtClean="0"/>
              <a:t>Use  </a:t>
            </a:r>
            <a:r>
              <a:rPr lang="en-US" b="1" dirty="0" err="1" smtClean="0">
                <a:latin typeface="Consolas" panose="020B0609020204030204" pitchFamily="49" charset="0"/>
                <a:cs typeface="Consolas" panose="020B0609020204030204" pitchFamily="49" charset="0"/>
              </a:rPr>
              <a:t>Object.create</a:t>
            </a:r>
            <a:r>
              <a:rPr lang="en-US" dirty="0" smtClean="0"/>
              <a:t>  instead.</a:t>
            </a:r>
            <a:endParaRPr lang="en-US" dirty="0"/>
          </a:p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521545093"/>
      </p:ext>
    </p:extLst>
  </p:cSld>
  <p:clrMapOvr>
    <a:masterClrMapping/>
  </p:clrMapOvr>
  <p:transition spd="slow">
    <p:push dir="d"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Good Parts Reconsidered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 stopped using  </a:t>
            </a:r>
            <a:r>
              <a:rPr lang="en-US" b="1" dirty="0" smtClean="0">
                <a:latin typeface="Consolas" panose="020B0609020204030204" pitchFamily="49" charset="0"/>
                <a:cs typeface="Consolas" panose="020B0609020204030204" pitchFamily="49" charset="0"/>
              </a:rPr>
              <a:t>new</a:t>
            </a:r>
            <a:r>
              <a:rPr lang="en-US" dirty="0" smtClean="0"/>
              <a:t>  years ago.</a:t>
            </a:r>
          </a:p>
          <a:p>
            <a:r>
              <a:rPr lang="en-US" dirty="0" smtClean="0"/>
              <a:t>I have stopped using  </a:t>
            </a:r>
            <a:r>
              <a:rPr lang="en-US" b="1" dirty="0" err="1" smtClean="0">
                <a:latin typeface="Consolas" panose="020B0609020204030204" pitchFamily="49" charset="0"/>
                <a:cs typeface="Consolas" panose="020B0609020204030204" pitchFamily="49" charset="0"/>
              </a:rPr>
              <a:t>Object.create</a:t>
            </a:r>
            <a:r>
              <a:rPr lang="en-US" dirty="0" smtClean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910470357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Good Parts Reconsidered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 stopped using  </a:t>
            </a:r>
            <a:r>
              <a:rPr lang="en-US" b="1" dirty="0" smtClean="0">
                <a:latin typeface="Consolas" panose="020B0609020204030204" pitchFamily="49" charset="0"/>
                <a:cs typeface="Consolas" panose="020B0609020204030204" pitchFamily="49" charset="0"/>
              </a:rPr>
              <a:t>new</a:t>
            </a:r>
            <a:r>
              <a:rPr lang="en-US" dirty="0" smtClean="0"/>
              <a:t>  years ago.</a:t>
            </a:r>
          </a:p>
          <a:p>
            <a:r>
              <a:rPr lang="en-US" dirty="0" smtClean="0"/>
              <a:t>I have stopped using  </a:t>
            </a:r>
            <a:r>
              <a:rPr lang="en-US" b="1" dirty="0" smtClean="0">
                <a:latin typeface="Consolas" panose="020B0609020204030204" pitchFamily="49" charset="0"/>
                <a:cs typeface="Consolas" panose="020B0609020204030204" pitchFamily="49" charset="0"/>
              </a:rPr>
              <a:t>Object.create</a:t>
            </a:r>
            <a:r>
              <a:rPr lang="en-US" dirty="0" smtClean="0"/>
              <a:t>.</a:t>
            </a:r>
          </a:p>
          <a:p>
            <a:r>
              <a:rPr lang="en-US" dirty="0" smtClean="0"/>
              <a:t>I have stopped using  </a:t>
            </a:r>
            <a:r>
              <a:rPr lang="en-US" b="1" dirty="0" smtClean="0">
                <a:latin typeface="Consolas" panose="020B0609020204030204" pitchFamily="49" charset="0"/>
                <a:cs typeface="Consolas" panose="020B0609020204030204" pitchFamily="49" charset="0"/>
              </a:rPr>
              <a:t>this</a:t>
            </a:r>
            <a:r>
              <a:rPr lang="en-US" dirty="0" smtClean="0"/>
              <a:t>.  [</a:t>
            </a:r>
            <a:r>
              <a:rPr lang="en-US" dirty="0" smtClean="0">
                <a:latin typeface="Cheltenhm BdItHd BT" panose="02040703050705090403" pitchFamily="18" charset="0"/>
              </a:rPr>
              <a:t>ADsafe.org</a:t>
            </a:r>
            <a:r>
              <a:rPr lang="en-US" dirty="0" smtClean="0"/>
              <a:t>]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5591" y="4219362"/>
            <a:ext cx="3810868" cy="1867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270077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Good Parts Reconsidered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 stopped using  </a:t>
            </a:r>
            <a:r>
              <a:rPr lang="en-US" b="1" dirty="0" smtClean="0">
                <a:latin typeface="Consolas" panose="020B0609020204030204" pitchFamily="49" charset="0"/>
                <a:cs typeface="Consolas" panose="020B0609020204030204" pitchFamily="49" charset="0"/>
              </a:rPr>
              <a:t>new</a:t>
            </a:r>
            <a:r>
              <a:rPr lang="en-US" dirty="0" smtClean="0"/>
              <a:t>  years ago.</a:t>
            </a:r>
          </a:p>
          <a:p>
            <a:r>
              <a:rPr lang="en-US" dirty="0" smtClean="0"/>
              <a:t>I have stopped using  </a:t>
            </a:r>
            <a:r>
              <a:rPr lang="en-US" b="1" dirty="0" smtClean="0">
                <a:latin typeface="Consolas" panose="020B0609020204030204" pitchFamily="49" charset="0"/>
                <a:cs typeface="Consolas" panose="020B0609020204030204" pitchFamily="49" charset="0"/>
              </a:rPr>
              <a:t>Object.create</a:t>
            </a:r>
            <a:r>
              <a:rPr lang="en-US" dirty="0" smtClean="0"/>
              <a:t>.</a:t>
            </a:r>
          </a:p>
          <a:p>
            <a:r>
              <a:rPr lang="en-US" dirty="0" smtClean="0"/>
              <a:t>I have stopped using  </a:t>
            </a:r>
            <a:r>
              <a:rPr lang="en-US" b="1" dirty="0" smtClean="0">
                <a:latin typeface="Consolas" panose="020B0609020204030204" pitchFamily="49" charset="0"/>
                <a:cs typeface="Consolas" panose="020B0609020204030204" pitchFamily="49" charset="0"/>
              </a:rPr>
              <a:t>this</a:t>
            </a:r>
            <a:r>
              <a:rPr lang="en-US" dirty="0" smtClean="0"/>
              <a:t>.</a:t>
            </a:r>
          </a:p>
          <a:p>
            <a:r>
              <a:rPr lang="en-US" dirty="0" smtClean="0"/>
              <a:t>I have stopped using </a:t>
            </a:r>
            <a:r>
              <a:rPr lang="en-US" dirty="0" smtClean="0">
                <a:latin typeface="Consolas" panose="020B0609020204030204" pitchFamily="49" charset="0"/>
                <a:cs typeface="Consolas" panose="020B0609020204030204" pitchFamily="49" charset="0"/>
              </a:rPr>
              <a:t>null</a:t>
            </a:r>
            <a:r>
              <a:rPr lang="en-US" dirty="0" smtClean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280303339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Good Parts Reconsidered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 stopped using  </a:t>
            </a:r>
            <a:r>
              <a:rPr lang="en-US" b="1" dirty="0" smtClean="0">
                <a:latin typeface="Consolas" panose="020B0609020204030204" pitchFamily="49" charset="0"/>
                <a:cs typeface="Consolas" panose="020B0609020204030204" pitchFamily="49" charset="0"/>
              </a:rPr>
              <a:t>new</a:t>
            </a:r>
            <a:r>
              <a:rPr lang="en-US" dirty="0" smtClean="0"/>
              <a:t>  years ago.</a:t>
            </a:r>
          </a:p>
          <a:p>
            <a:r>
              <a:rPr lang="en-US" dirty="0" smtClean="0"/>
              <a:t>I have stopped using  </a:t>
            </a:r>
            <a:r>
              <a:rPr lang="en-US" b="1" dirty="0" smtClean="0">
                <a:latin typeface="Consolas" panose="020B0609020204030204" pitchFamily="49" charset="0"/>
                <a:cs typeface="Consolas" panose="020B0609020204030204" pitchFamily="49" charset="0"/>
              </a:rPr>
              <a:t>Object.create</a:t>
            </a:r>
            <a:r>
              <a:rPr lang="en-US" dirty="0" smtClean="0"/>
              <a:t>.</a:t>
            </a:r>
          </a:p>
          <a:p>
            <a:r>
              <a:rPr lang="en-US" dirty="0" smtClean="0"/>
              <a:t>I have stopped using  </a:t>
            </a:r>
            <a:r>
              <a:rPr lang="en-US" b="1" dirty="0" smtClean="0">
                <a:latin typeface="Consolas" panose="020B0609020204030204" pitchFamily="49" charset="0"/>
                <a:cs typeface="Consolas" panose="020B0609020204030204" pitchFamily="49" charset="0"/>
              </a:rPr>
              <a:t>this</a:t>
            </a:r>
            <a:r>
              <a:rPr lang="en-US" dirty="0" smtClean="0"/>
              <a:t>.</a:t>
            </a:r>
          </a:p>
          <a:p>
            <a:r>
              <a:rPr lang="en-US" dirty="0"/>
              <a:t>I have stopped using </a:t>
            </a:r>
            <a:r>
              <a:rPr lang="en-US" dirty="0">
                <a:latin typeface="Consolas" panose="020B0609020204030204" pitchFamily="49" charset="0"/>
                <a:cs typeface="Consolas" panose="020B0609020204030204" pitchFamily="49" charset="0"/>
              </a:rPr>
              <a:t>null</a:t>
            </a:r>
            <a:r>
              <a:rPr lang="en-US" dirty="0"/>
              <a:t>.</a:t>
            </a:r>
          </a:p>
          <a:p>
            <a:r>
              <a:rPr lang="en-US" dirty="0" smtClean="0"/>
              <a:t>I have stopped using </a:t>
            </a:r>
            <a:r>
              <a:rPr lang="en-US" dirty="0" err="1" smtClean="0"/>
              <a:t>falsiness</a:t>
            </a:r>
            <a:r>
              <a:rPr lang="en-US" dirty="0" smtClean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535863221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Loops Reconsidered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 don’t use  </a:t>
            </a:r>
            <a:r>
              <a:rPr lang="en-US" b="1" dirty="0" smtClean="0">
                <a:latin typeface="Consolas" panose="020B0609020204030204" pitchFamily="49" charset="0"/>
                <a:cs typeface="Consolas" panose="020B0609020204030204" pitchFamily="49" charset="0"/>
              </a:rPr>
              <a:t>for</a:t>
            </a:r>
            <a:r>
              <a:rPr lang="en-US" dirty="0" smtClean="0"/>
              <a:t>. </a:t>
            </a:r>
            <a:br>
              <a:rPr lang="en-US" dirty="0" smtClean="0"/>
            </a:br>
            <a:r>
              <a:rPr lang="en-US" dirty="0" smtClean="0"/>
              <a:t>I now use </a:t>
            </a:r>
            <a:r>
              <a:rPr lang="en-US" i="1" dirty="0" smtClean="0">
                <a:latin typeface="Consolas" panose="020B0609020204030204" pitchFamily="49" charset="0"/>
                <a:cs typeface="Consolas" panose="020B0609020204030204" pitchFamily="49" charset="0"/>
              </a:rPr>
              <a:t>array</a:t>
            </a:r>
            <a:r>
              <a:rPr lang="en-US" b="1" dirty="0" smtClean="0">
                <a:latin typeface="Consolas" panose="020B0609020204030204" pitchFamily="49" charset="0"/>
                <a:cs typeface="Consolas" panose="020B0609020204030204" pitchFamily="49" charset="0"/>
              </a:rPr>
              <a:t>.forEach</a:t>
            </a:r>
            <a:r>
              <a:rPr lang="en-US" dirty="0" smtClean="0"/>
              <a:t> and its many sisters.</a:t>
            </a:r>
          </a:p>
          <a:p>
            <a:r>
              <a:rPr lang="en-US" dirty="0" smtClean="0"/>
              <a:t>I don’t use  </a:t>
            </a:r>
            <a:r>
              <a:rPr lang="en-US" b="1" dirty="0" smtClean="0">
                <a:latin typeface="Consolas" panose="020B0609020204030204" pitchFamily="49" charset="0"/>
                <a:cs typeface="Consolas" panose="020B0609020204030204" pitchFamily="49" charset="0"/>
              </a:rPr>
              <a:t>for</a:t>
            </a:r>
            <a:r>
              <a:rPr lang="en-US" b="1" dirty="0" smtClean="0">
                <a:cs typeface="Consolas" panose="020B0609020204030204" pitchFamily="49" charset="0"/>
              </a:rPr>
              <a:t> </a:t>
            </a:r>
            <a:r>
              <a:rPr lang="en-US" b="1" dirty="0" smtClean="0">
                <a:latin typeface="Consolas" panose="020B0609020204030204" pitchFamily="49" charset="0"/>
                <a:cs typeface="Consolas" panose="020B0609020204030204" pitchFamily="49" charset="0"/>
              </a:rPr>
              <a:t>in</a:t>
            </a:r>
            <a:r>
              <a:rPr lang="en-US" dirty="0" smtClean="0"/>
              <a:t>. I now use </a:t>
            </a:r>
            <a:r>
              <a:rPr lang="en-US" b="1" dirty="0" smtClean="0">
                <a:latin typeface="Consolas" panose="020B0609020204030204" pitchFamily="49" charset="0"/>
                <a:cs typeface="Consolas" panose="020B0609020204030204" pitchFamily="49" charset="0"/>
              </a:rPr>
              <a:t>Object.keys(</a:t>
            </a:r>
            <a:r>
              <a:rPr lang="en-US" i="1" dirty="0" smtClean="0">
                <a:latin typeface="Consolas" panose="020B0609020204030204" pitchFamily="49" charset="0"/>
                <a:cs typeface="Consolas" panose="020B0609020204030204" pitchFamily="49" charset="0"/>
              </a:rPr>
              <a:t>object</a:t>
            </a:r>
            <a:r>
              <a:rPr lang="en-US" b="1" dirty="0" smtClean="0">
                <a:latin typeface="Consolas" panose="020B0609020204030204" pitchFamily="49" charset="0"/>
                <a:cs typeface="Consolas" panose="020B0609020204030204" pitchFamily="49" charset="0"/>
              </a:rPr>
              <a:t>).forEach</a:t>
            </a:r>
            <a:r>
              <a:rPr lang="en-US" dirty="0" smtClean="0"/>
              <a:t>.</a:t>
            </a:r>
          </a:p>
          <a:p>
            <a:r>
              <a:rPr lang="en-US" dirty="0" smtClean="0"/>
              <a:t>ES6 will have proper tail calls. </a:t>
            </a:r>
            <a:br>
              <a:rPr lang="en-US" dirty="0" smtClean="0"/>
            </a:br>
            <a:r>
              <a:rPr lang="en-US" dirty="0" smtClean="0"/>
              <a:t>At that point I will stop using  </a:t>
            </a:r>
            <a:r>
              <a:rPr lang="en-US" b="1" dirty="0" smtClean="0">
                <a:latin typeface="Consolas" panose="020B0609020204030204" pitchFamily="49" charset="0"/>
                <a:cs typeface="Consolas" panose="020B0609020204030204" pitchFamily="49" charset="0"/>
              </a:rPr>
              <a:t>while</a:t>
            </a:r>
            <a:r>
              <a:rPr lang="en-US" dirty="0" smtClean="0"/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94470416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5750" y="371475"/>
            <a:ext cx="8858250" cy="6334125"/>
          </a:xfrm>
        </p:spPr>
        <p:txBody>
          <a:bodyPr/>
          <a:lstStyle/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 dirty="0" smtClean="0">
                <a:solidFill>
                  <a:srgbClr val="CCFFCC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function </a:t>
            </a:r>
            <a:r>
              <a:rPr lang="en-US" sz="3600" b="1" dirty="0">
                <a:latin typeface="Consolas" panose="020B0609020204030204" pitchFamily="49" charset="0"/>
                <a:cs typeface="Consolas" panose="020B0609020204030204" pitchFamily="49" charset="0"/>
              </a:rPr>
              <a:t>repeat</a:t>
            </a:r>
            <a:r>
              <a:rPr lang="en-US" sz="3600" b="1" dirty="0">
                <a:solidFill>
                  <a:srgbClr val="CCFFCC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(</a:t>
            </a:r>
            <a:r>
              <a:rPr lang="en-US" sz="3600" b="1" dirty="0" err="1">
                <a:solidFill>
                  <a:srgbClr val="CCFFCC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func</a:t>
            </a:r>
            <a:r>
              <a:rPr lang="en-US" sz="3600" b="1" dirty="0">
                <a:solidFill>
                  <a:srgbClr val="CCFFCC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) {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 dirty="0" smtClean="0">
                <a:solidFill>
                  <a:srgbClr val="CCFFCC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   while (</a:t>
            </a:r>
            <a:r>
              <a:rPr lang="en-US" sz="3600" b="1" dirty="0" err="1" smtClean="0">
                <a:solidFill>
                  <a:srgbClr val="CCFFCC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func</a:t>
            </a:r>
            <a:r>
              <a:rPr lang="en-US" sz="3600" b="1" dirty="0" smtClean="0">
                <a:solidFill>
                  <a:srgbClr val="CCFFCC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() !== </a:t>
            </a:r>
            <a:r>
              <a:rPr lang="en-US" sz="3600" b="1" dirty="0">
                <a:solidFill>
                  <a:srgbClr val="CCFFCC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undefined</a:t>
            </a:r>
            <a:r>
              <a:rPr lang="en-US" sz="3600" b="1" dirty="0" smtClean="0">
                <a:solidFill>
                  <a:srgbClr val="CCFFCC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) {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 dirty="0">
                <a:solidFill>
                  <a:srgbClr val="CCFFCC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r>
              <a:rPr lang="en-US" sz="3600" b="1" dirty="0" smtClean="0">
                <a:solidFill>
                  <a:srgbClr val="CCFFCC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  }</a:t>
            </a:r>
            <a:endParaRPr lang="en-US" sz="3600" b="1" dirty="0">
              <a:solidFill>
                <a:srgbClr val="CCFFCC"/>
              </a:solidFill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 dirty="0" smtClean="0">
                <a:solidFill>
                  <a:srgbClr val="CCFFCC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}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en-US" sz="3600" b="1" dirty="0" smtClean="0">
              <a:solidFill>
                <a:srgbClr val="CCFFCC"/>
              </a:solidFill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en-US" sz="3600" b="1" dirty="0">
              <a:solidFill>
                <a:srgbClr val="CCFFCC"/>
              </a:solidFill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 dirty="0">
                <a:solidFill>
                  <a:srgbClr val="CCFFCC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function </a:t>
            </a:r>
            <a:r>
              <a:rPr lang="en-US" sz="3600" b="1" dirty="0">
                <a:latin typeface="Consolas" panose="020B0609020204030204" pitchFamily="49" charset="0"/>
                <a:cs typeface="Consolas" panose="020B0609020204030204" pitchFamily="49" charset="0"/>
              </a:rPr>
              <a:t>repeat</a:t>
            </a:r>
            <a:r>
              <a:rPr lang="en-US" sz="3600" b="1" dirty="0">
                <a:solidFill>
                  <a:srgbClr val="CCFFCC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(</a:t>
            </a:r>
            <a:r>
              <a:rPr lang="en-US" sz="3600" b="1" dirty="0" err="1">
                <a:solidFill>
                  <a:srgbClr val="CCFFCC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func</a:t>
            </a:r>
            <a:r>
              <a:rPr lang="en-US" sz="3600" b="1" dirty="0">
                <a:solidFill>
                  <a:srgbClr val="CCFFCC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) {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 dirty="0">
                <a:solidFill>
                  <a:srgbClr val="CCFFCC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   if (</a:t>
            </a:r>
            <a:r>
              <a:rPr lang="en-US" sz="3600" b="1" dirty="0" err="1">
                <a:solidFill>
                  <a:srgbClr val="CCFFCC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func</a:t>
            </a:r>
            <a:r>
              <a:rPr lang="en-US" sz="3600" b="1" dirty="0">
                <a:solidFill>
                  <a:srgbClr val="CCFFCC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() !== undefined) {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 dirty="0">
                <a:solidFill>
                  <a:srgbClr val="CCFFCC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       return </a:t>
            </a:r>
            <a:r>
              <a:rPr lang="en-US" sz="3600" b="1" dirty="0">
                <a:latin typeface="Consolas" panose="020B0609020204030204" pitchFamily="49" charset="0"/>
                <a:cs typeface="Consolas" panose="020B0609020204030204" pitchFamily="49" charset="0"/>
              </a:rPr>
              <a:t>repeat</a:t>
            </a:r>
            <a:r>
              <a:rPr lang="en-US" sz="3600" b="1" dirty="0">
                <a:solidFill>
                  <a:srgbClr val="CCFFCC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(</a:t>
            </a:r>
            <a:r>
              <a:rPr lang="en-US" sz="3600" b="1" dirty="0" err="1">
                <a:solidFill>
                  <a:srgbClr val="CCFFCC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func</a:t>
            </a:r>
            <a:r>
              <a:rPr lang="en-US" sz="3600" b="1" dirty="0">
                <a:solidFill>
                  <a:srgbClr val="CCFFCC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);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 dirty="0">
                <a:solidFill>
                  <a:srgbClr val="CCFFCC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   }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 dirty="0" smtClean="0">
                <a:solidFill>
                  <a:srgbClr val="CCFFCC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}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4074047831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The Next Language</a:t>
            </a:r>
            <a:endParaRPr lang="en-US" dirty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26946503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Programmers are as </a:t>
            </a:r>
            <a:br>
              <a:rPr lang="en-US" dirty="0" smtClean="0"/>
            </a:br>
            <a:r>
              <a:rPr lang="en-US" dirty="0" smtClean="0"/>
              <a:t>emotional and irrational </a:t>
            </a:r>
            <a:br>
              <a:rPr lang="en-US" dirty="0" smtClean="0"/>
            </a:br>
            <a:r>
              <a:rPr lang="en-US" dirty="0" smtClean="0"/>
              <a:t>as normal people.</a:t>
            </a:r>
            <a:endParaRPr lang="en-US" dirty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67290515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685800" y="457201"/>
            <a:ext cx="7772400" cy="6017078"/>
          </a:xfrm>
        </p:spPr>
        <p:txBody>
          <a:bodyPr/>
          <a:lstStyle/>
          <a:p>
            <a:r>
              <a:rPr lang="en-US" sz="3600" dirty="0" smtClean="0"/>
              <a:t>It took a generation to agree that high level languages were a good idea.</a:t>
            </a:r>
            <a:br>
              <a:rPr lang="en-US" sz="3600" dirty="0" smtClean="0"/>
            </a:br>
            <a:r>
              <a:rPr lang="en-US" sz="3600" dirty="0"/>
              <a:t/>
            </a:r>
            <a:br>
              <a:rPr lang="en-US" sz="3600" dirty="0"/>
            </a:br>
            <a:r>
              <a:rPr lang="en-US" sz="3600" dirty="0" smtClean="0"/>
              <a:t>It took a generation to agree that </a:t>
            </a:r>
            <a:r>
              <a:rPr lang="en-US" sz="3600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goto</a:t>
            </a:r>
            <a:r>
              <a:rPr lang="en-US" sz="3600" dirty="0" smtClean="0"/>
              <a:t>  was a bad idea.</a:t>
            </a:r>
            <a:br>
              <a:rPr lang="en-US" sz="3600" dirty="0" smtClean="0"/>
            </a:br>
            <a:r>
              <a:rPr lang="en-US" sz="3600" dirty="0"/>
              <a:t/>
            </a:r>
            <a:br>
              <a:rPr lang="en-US" sz="3600" dirty="0"/>
            </a:br>
            <a:r>
              <a:rPr lang="en-US" sz="3600" dirty="0" smtClean="0"/>
              <a:t>It took a generation to agree that objects were a good idea.</a:t>
            </a:r>
            <a:br>
              <a:rPr lang="en-US" sz="3600" dirty="0" smtClean="0"/>
            </a:br>
            <a:r>
              <a:rPr lang="en-US" sz="3600" dirty="0"/>
              <a:t/>
            </a:r>
            <a:br>
              <a:rPr lang="en-US" sz="3600" dirty="0"/>
            </a:br>
            <a:r>
              <a:rPr lang="en-US" sz="3600" dirty="0" smtClean="0"/>
              <a:t>It took two generations to agree that lambdas were a good idea.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2404520933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7"/>
            <a:ext cx="8229600" cy="3750355"/>
          </a:xfrm>
        </p:spPr>
        <p:txBody>
          <a:bodyPr anchor="ctr"/>
          <a:lstStyle/>
          <a:p>
            <a:r>
              <a:rPr lang="en-US" sz="6000" dirty="0" smtClean="0"/>
              <a:t>Good Parts</a:t>
            </a:r>
            <a:endParaRPr lang="en-US" sz="6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3608614"/>
            <a:ext cx="8229600" cy="3096986"/>
          </a:xfrm>
        </p:spPr>
        <p:txBody>
          <a:bodyPr/>
          <a:lstStyle/>
          <a:p>
            <a:pPr marL="0" indent="0" algn="ctr">
              <a:buNone/>
            </a:pPr>
            <a:endParaRPr lang="en-US" dirty="0" smtClean="0"/>
          </a:p>
          <a:p>
            <a:pPr marL="0" indent="0" algn="ctr">
              <a:buNone/>
            </a:pPr>
            <a:r>
              <a:rPr lang="en-US" dirty="0"/>
              <a:t>It seems that perfection is attained </a:t>
            </a:r>
            <a:br>
              <a:rPr lang="en-US" dirty="0"/>
            </a:br>
            <a:r>
              <a:rPr lang="en-US" dirty="0"/>
              <a:t>not when there is nothing more to add, </a:t>
            </a:r>
            <a:br>
              <a:rPr lang="en-US" dirty="0"/>
            </a:br>
            <a:r>
              <a:rPr lang="en-US" dirty="0"/>
              <a:t>but when there is nothing more to subtract.</a:t>
            </a:r>
          </a:p>
        </p:txBody>
      </p:sp>
    </p:spTree>
    <p:extLst>
      <p:ext uri="{BB962C8B-B14F-4D97-AF65-F5344CB8AC3E}">
        <p14:creationId xmlns:p14="http://schemas.microsoft.com/office/powerpoint/2010/main" val="2978347982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z="4800" dirty="0"/>
              <a:t>Systems languages</a:t>
            </a:r>
          </a:p>
        </p:txBody>
      </p:sp>
      <p:sp>
        <p:nvSpPr>
          <p:cNvPr id="6" name="Subtitle 5"/>
          <p:cNvSpPr>
            <a:spLocks noGrp="1"/>
          </p:cNvSpPr>
          <p:nvPr>
            <p:ph type="subTitle" idx="1"/>
          </p:nvPr>
        </p:nvSpPr>
        <p:spPr>
          <a:xfrm>
            <a:off x="687823" y="3886200"/>
            <a:ext cx="7800722" cy="1752600"/>
          </a:xfrm>
        </p:spPr>
        <p:txBody>
          <a:bodyPr anchor="ctr"/>
          <a:lstStyle/>
          <a:p>
            <a:r>
              <a:rPr lang="en-US" sz="4800" dirty="0"/>
              <a:t>Application languages</a:t>
            </a:r>
          </a:p>
        </p:txBody>
      </p:sp>
      <p:cxnSp>
        <p:nvCxnSpPr>
          <p:cNvPr id="8" name="Straight Connector 7"/>
          <p:cNvCxnSpPr/>
          <p:nvPr/>
        </p:nvCxnSpPr>
        <p:spPr bwMode="auto">
          <a:xfrm>
            <a:off x="258944" y="3770888"/>
            <a:ext cx="8626110" cy="0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</p:spTree>
    <p:extLst>
      <p:ext uri="{BB962C8B-B14F-4D97-AF65-F5344CB8AC3E}">
        <p14:creationId xmlns:p14="http://schemas.microsoft.com/office/powerpoint/2010/main" val="1134341965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z="4800" dirty="0" smtClean="0"/>
              <a:t>Classical Inheritance</a:t>
            </a:r>
            <a:endParaRPr lang="en-US" sz="4800" dirty="0"/>
          </a:p>
        </p:txBody>
      </p:sp>
      <p:sp>
        <p:nvSpPr>
          <p:cNvPr id="6" name="Subtitle 5"/>
          <p:cNvSpPr>
            <a:spLocks noGrp="1"/>
          </p:cNvSpPr>
          <p:nvPr>
            <p:ph type="subTitle" idx="1"/>
          </p:nvPr>
        </p:nvSpPr>
        <p:spPr>
          <a:xfrm>
            <a:off x="687823" y="3886200"/>
            <a:ext cx="7800722" cy="1752600"/>
          </a:xfrm>
        </p:spPr>
        <p:txBody>
          <a:bodyPr anchor="ctr"/>
          <a:lstStyle/>
          <a:p>
            <a:r>
              <a:rPr lang="en-US" sz="4800" dirty="0" smtClean="0"/>
              <a:t>Prototypal Inheritance</a:t>
            </a:r>
            <a:endParaRPr lang="en-US" sz="4800" dirty="0"/>
          </a:p>
        </p:txBody>
      </p:sp>
      <p:cxnSp>
        <p:nvCxnSpPr>
          <p:cNvPr id="8" name="Straight Connector 7"/>
          <p:cNvCxnSpPr/>
          <p:nvPr/>
        </p:nvCxnSpPr>
        <p:spPr bwMode="auto">
          <a:xfrm>
            <a:off x="258944" y="3770888"/>
            <a:ext cx="8626110" cy="0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</p:spTree>
    <p:extLst>
      <p:ext uri="{BB962C8B-B14F-4D97-AF65-F5344CB8AC3E}">
        <p14:creationId xmlns:p14="http://schemas.microsoft.com/office/powerpoint/2010/main" val="2888095390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z="6600" dirty="0" smtClean="0"/>
              <a:t>Classiﬁcation</a:t>
            </a:r>
            <a:br>
              <a:rPr lang="en-US" sz="6600" dirty="0" smtClean="0"/>
            </a:br>
            <a:r>
              <a:rPr lang="en-US" sz="6600" dirty="0" smtClean="0"/>
              <a:t>Taxonomy</a:t>
            </a:r>
            <a:endParaRPr lang="en-US" sz="6600" dirty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27274155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Prototypal </a:t>
            </a:r>
            <a:r>
              <a:rPr lang="en-US" dirty="0" smtClean="0"/>
              <a:t>Inheritance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Memory conservation.</a:t>
            </a:r>
          </a:p>
          <a:p>
            <a:r>
              <a:rPr lang="en-US" dirty="0" smtClean="0"/>
              <a:t>May have made sense in 1995.</a:t>
            </a:r>
          </a:p>
          <a:p>
            <a:r>
              <a:rPr lang="en-US" dirty="0" smtClean="0"/>
              <a:t>Confusion: Own vs inherited.</a:t>
            </a:r>
          </a:p>
          <a:p>
            <a:r>
              <a:rPr lang="en-US" dirty="0" smtClean="0"/>
              <a:t>Retroactive heredity.</a:t>
            </a:r>
          </a:p>
          <a:p>
            <a:r>
              <a:rPr lang="en-US" dirty="0" smtClean="0"/>
              <a:t>Performance inhibiting.</a:t>
            </a:r>
          </a:p>
        </p:txBody>
      </p:sp>
    </p:spTree>
    <p:extLst>
      <p:ext uri="{BB962C8B-B14F-4D97-AF65-F5344CB8AC3E}">
        <p14:creationId xmlns:p14="http://schemas.microsoft.com/office/powerpoint/2010/main" val="3637612629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z="4800" dirty="0"/>
              <a:t>Prototypal Inheritance</a:t>
            </a:r>
          </a:p>
        </p:txBody>
      </p:sp>
      <p:sp>
        <p:nvSpPr>
          <p:cNvPr id="6" name="Subtitle 5"/>
          <p:cNvSpPr>
            <a:spLocks noGrp="1"/>
          </p:cNvSpPr>
          <p:nvPr>
            <p:ph type="subTitle" idx="1"/>
          </p:nvPr>
        </p:nvSpPr>
        <p:spPr>
          <a:xfrm>
            <a:off x="687823" y="3886200"/>
            <a:ext cx="7800722" cy="1752600"/>
          </a:xfrm>
        </p:spPr>
        <p:txBody>
          <a:bodyPr anchor="ctr"/>
          <a:lstStyle/>
          <a:p>
            <a:r>
              <a:rPr lang="en-US" sz="4800" dirty="0" smtClean="0"/>
              <a:t>Class Free</a:t>
            </a:r>
            <a:endParaRPr lang="en-US" sz="4800" dirty="0"/>
          </a:p>
        </p:txBody>
      </p:sp>
      <p:cxnSp>
        <p:nvCxnSpPr>
          <p:cNvPr id="8" name="Straight Connector 7"/>
          <p:cNvCxnSpPr/>
          <p:nvPr/>
        </p:nvCxnSpPr>
        <p:spPr bwMode="auto">
          <a:xfrm>
            <a:off x="258944" y="3770888"/>
            <a:ext cx="8626110" cy="0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</p:spTree>
    <p:extLst>
      <p:ext uri="{BB962C8B-B14F-4D97-AF65-F5344CB8AC3E}">
        <p14:creationId xmlns:p14="http://schemas.microsoft.com/office/powerpoint/2010/main" val="595597043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Block Scope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 dirty="0" smtClean="0">
                <a:solidFill>
                  <a:srgbClr val="CCFFCC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{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 dirty="0">
                <a:solidFill>
                  <a:srgbClr val="CCFFCC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r>
              <a:rPr lang="en-US" sz="3600" b="1" dirty="0" smtClean="0">
                <a:solidFill>
                  <a:srgbClr val="CCFFCC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  let a;</a:t>
            </a:r>
            <a:endParaRPr lang="en-US" sz="3600" b="1" dirty="0">
              <a:solidFill>
                <a:srgbClr val="CCFFCC"/>
              </a:solidFill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 dirty="0" smtClean="0">
                <a:solidFill>
                  <a:srgbClr val="CCFFCC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   </a:t>
            </a:r>
            <a:r>
              <a:rPr lang="en-US" sz="3600" b="1" dirty="0" smtClean="0">
                <a:solidFill>
                  <a:srgbClr val="FFFF99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{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 dirty="0">
                <a:solidFill>
                  <a:srgbClr val="FFFF99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r>
              <a:rPr lang="en-US" sz="3600" b="1" dirty="0" smtClean="0">
                <a:solidFill>
                  <a:srgbClr val="FFFF99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      let b;</a:t>
            </a:r>
            <a:endParaRPr lang="en-US" sz="3600" b="1" dirty="0">
              <a:solidFill>
                <a:srgbClr val="FFFF99"/>
              </a:solidFill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 dirty="0" smtClean="0">
                <a:solidFill>
                  <a:srgbClr val="FFFF99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       … </a:t>
            </a:r>
            <a:r>
              <a:rPr lang="en-US" sz="3600" b="1" dirty="0" smtClean="0">
                <a:solidFill>
                  <a:srgbClr val="CCFFCC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a</a:t>
            </a:r>
            <a:r>
              <a:rPr lang="en-US" sz="3600" b="1" dirty="0" smtClean="0">
                <a:solidFill>
                  <a:srgbClr val="FFFF99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…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 dirty="0">
                <a:solidFill>
                  <a:srgbClr val="FFFF99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r>
              <a:rPr lang="en-US" sz="3600" b="1" dirty="0" smtClean="0">
                <a:solidFill>
                  <a:srgbClr val="FFFF99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      … b …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 dirty="0">
                <a:solidFill>
                  <a:srgbClr val="FFFF99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r>
              <a:rPr lang="en-US" sz="3600" b="1" dirty="0" smtClean="0">
                <a:solidFill>
                  <a:srgbClr val="FFFF99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  }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 dirty="0">
                <a:solidFill>
                  <a:srgbClr val="CCFFCC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r>
              <a:rPr lang="en-US" sz="3600" b="1" dirty="0" smtClean="0">
                <a:solidFill>
                  <a:srgbClr val="CCFFCC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  … a …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 dirty="0">
                <a:solidFill>
                  <a:srgbClr val="CCFFCC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}</a:t>
            </a:r>
          </a:p>
        </p:txBody>
      </p:sp>
    </p:spTree>
    <p:extLst>
      <p:ext uri="{BB962C8B-B14F-4D97-AF65-F5344CB8AC3E}">
        <p14:creationId xmlns:p14="http://schemas.microsoft.com/office/powerpoint/2010/main" val="2062553079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Function Scope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 dirty="0" smtClean="0">
                <a:solidFill>
                  <a:srgbClr val="CCFFCC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function </a:t>
            </a:r>
            <a:r>
              <a:rPr lang="en-US" sz="3600" b="1" dirty="0" smtClean="0">
                <a:latin typeface="Consolas" panose="020B0609020204030204" pitchFamily="49" charset="0"/>
                <a:cs typeface="Consolas" panose="020B0609020204030204" pitchFamily="49" charset="0"/>
              </a:rPr>
              <a:t>green</a:t>
            </a:r>
            <a:r>
              <a:rPr lang="en-US" sz="3600" b="1" dirty="0" smtClean="0">
                <a:solidFill>
                  <a:srgbClr val="CCFFCC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() {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 dirty="0">
                <a:solidFill>
                  <a:srgbClr val="CCFFCC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r>
              <a:rPr lang="en-US" sz="3600" b="1" dirty="0" smtClean="0">
                <a:solidFill>
                  <a:srgbClr val="CCFFCC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  let a;</a:t>
            </a:r>
            <a:endParaRPr lang="en-US" sz="3600" b="1" dirty="0">
              <a:solidFill>
                <a:srgbClr val="CCFFCC"/>
              </a:solidFill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 dirty="0" smtClean="0">
                <a:solidFill>
                  <a:srgbClr val="CCFFCC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   </a:t>
            </a:r>
            <a:r>
              <a:rPr lang="en-US" sz="3600" b="1" dirty="0" smtClean="0">
                <a:solidFill>
                  <a:srgbClr val="FFFF99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function </a:t>
            </a:r>
            <a:r>
              <a:rPr lang="en-US" sz="3600" b="1" dirty="0" smtClean="0">
                <a:solidFill>
                  <a:srgbClr val="CCFFCC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yellow</a:t>
            </a:r>
            <a:r>
              <a:rPr lang="en-US" sz="3600" b="1" dirty="0" smtClean="0">
                <a:solidFill>
                  <a:srgbClr val="FFFF99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() {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 dirty="0">
                <a:solidFill>
                  <a:srgbClr val="FFFF99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r>
              <a:rPr lang="en-US" sz="3600" b="1" dirty="0" smtClean="0">
                <a:solidFill>
                  <a:srgbClr val="FFFF99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      let b;</a:t>
            </a:r>
            <a:endParaRPr lang="en-US" sz="3600" b="1" dirty="0">
              <a:solidFill>
                <a:srgbClr val="FFFF99"/>
              </a:solidFill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 dirty="0" smtClean="0">
                <a:solidFill>
                  <a:srgbClr val="FFFF99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       … </a:t>
            </a:r>
            <a:r>
              <a:rPr lang="en-US" sz="3600" b="1" dirty="0" smtClean="0">
                <a:solidFill>
                  <a:srgbClr val="CCFFCC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a</a:t>
            </a:r>
            <a:r>
              <a:rPr lang="en-US" sz="3600" b="1" dirty="0" smtClean="0">
                <a:solidFill>
                  <a:srgbClr val="FFFF99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…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 dirty="0">
                <a:solidFill>
                  <a:srgbClr val="FFFF99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r>
              <a:rPr lang="en-US" sz="3600" b="1" dirty="0" smtClean="0">
                <a:solidFill>
                  <a:srgbClr val="FFFF99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      … b …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 dirty="0">
                <a:solidFill>
                  <a:srgbClr val="FFFF99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r>
              <a:rPr lang="en-US" sz="3600" b="1" dirty="0" smtClean="0">
                <a:solidFill>
                  <a:srgbClr val="FFFF99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  }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 dirty="0">
                <a:solidFill>
                  <a:srgbClr val="CCFFCC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r>
              <a:rPr lang="en-US" sz="3600" b="1" dirty="0" smtClean="0">
                <a:solidFill>
                  <a:srgbClr val="CCFFCC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  … a …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 dirty="0">
                <a:solidFill>
                  <a:srgbClr val="CCFFCC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}</a:t>
            </a:r>
          </a:p>
        </p:txBody>
      </p:sp>
    </p:spTree>
    <p:extLst>
      <p:ext uri="{BB962C8B-B14F-4D97-AF65-F5344CB8AC3E}">
        <p14:creationId xmlns:p14="http://schemas.microsoft.com/office/powerpoint/2010/main" val="1182825939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Function Scope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 dirty="0" smtClean="0">
                <a:solidFill>
                  <a:srgbClr val="CCFFCC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function </a:t>
            </a:r>
            <a:r>
              <a:rPr lang="en-US" sz="3600" b="1" dirty="0" smtClean="0">
                <a:latin typeface="Consolas" panose="020B0609020204030204" pitchFamily="49" charset="0"/>
                <a:cs typeface="Consolas" panose="020B0609020204030204" pitchFamily="49" charset="0"/>
              </a:rPr>
              <a:t>green</a:t>
            </a:r>
            <a:r>
              <a:rPr lang="en-US" sz="3600" b="1" dirty="0" smtClean="0">
                <a:solidFill>
                  <a:srgbClr val="CCFFCC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() {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 dirty="0">
                <a:solidFill>
                  <a:srgbClr val="CCFFCC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r>
              <a:rPr lang="en-US" sz="3600" b="1" dirty="0" smtClean="0">
                <a:solidFill>
                  <a:srgbClr val="CCFFCC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  let a;</a:t>
            </a:r>
            <a:endParaRPr lang="en-US" sz="3600" b="1" dirty="0">
              <a:solidFill>
                <a:srgbClr val="CCFFCC"/>
              </a:solidFill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 dirty="0" smtClean="0">
                <a:solidFill>
                  <a:srgbClr val="CCFFCC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   </a:t>
            </a:r>
            <a:r>
              <a:rPr lang="en-US" sz="3600" b="1" dirty="0" smtClean="0">
                <a:solidFill>
                  <a:srgbClr val="FFFF99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function </a:t>
            </a:r>
            <a:r>
              <a:rPr lang="en-US" sz="3600" b="1" dirty="0" smtClean="0">
                <a:solidFill>
                  <a:srgbClr val="CCFFCC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yellow</a:t>
            </a:r>
            <a:r>
              <a:rPr lang="en-US" sz="3600" b="1" dirty="0" smtClean="0">
                <a:solidFill>
                  <a:srgbClr val="FFFF99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() {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 dirty="0">
                <a:solidFill>
                  <a:srgbClr val="FFFF99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r>
              <a:rPr lang="en-US" sz="3600" b="1" dirty="0" smtClean="0">
                <a:solidFill>
                  <a:srgbClr val="FFFF99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      let b;</a:t>
            </a:r>
            <a:endParaRPr lang="en-US" sz="3600" b="1" dirty="0">
              <a:solidFill>
                <a:srgbClr val="FFFF99"/>
              </a:solidFill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 dirty="0" smtClean="0">
                <a:solidFill>
                  <a:srgbClr val="FFFF99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       … </a:t>
            </a:r>
            <a:r>
              <a:rPr lang="en-US" sz="3600" b="1" dirty="0" smtClean="0">
                <a:solidFill>
                  <a:srgbClr val="CCFFCC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a</a:t>
            </a:r>
            <a:r>
              <a:rPr lang="en-US" sz="3600" b="1" dirty="0" smtClean="0">
                <a:solidFill>
                  <a:srgbClr val="FFFF99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…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 dirty="0">
                <a:solidFill>
                  <a:srgbClr val="FFFF99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r>
              <a:rPr lang="en-US" sz="3600" b="1" dirty="0" smtClean="0">
                <a:solidFill>
                  <a:srgbClr val="FFFF99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      … b …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 dirty="0">
                <a:solidFill>
                  <a:srgbClr val="FFFF99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r>
              <a:rPr lang="en-US" sz="3600" b="1" dirty="0" smtClean="0">
                <a:solidFill>
                  <a:srgbClr val="FFFF99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  }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 dirty="0">
                <a:solidFill>
                  <a:srgbClr val="CCFFCC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r>
              <a:rPr lang="en-US" sz="3600" b="1" dirty="0" smtClean="0">
                <a:solidFill>
                  <a:srgbClr val="CCFFCC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  … a …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 dirty="0">
                <a:solidFill>
                  <a:srgbClr val="CCFFCC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}</a:t>
            </a:r>
          </a:p>
        </p:txBody>
      </p:sp>
      <p:sp>
        <p:nvSpPr>
          <p:cNvPr id="5" name="Oval 4"/>
          <p:cNvSpPr/>
          <p:nvPr/>
        </p:nvSpPr>
        <p:spPr bwMode="auto">
          <a:xfrm>
            <a:off x="5315484" y="4315626"/>
            <a:ext cx="1948441" cy="1811709"/>
          </a:xfrm>
          <a:prstGeom prst="ellipse">
            <a:avLst/>
          </a:prstGeom>
          <a:solidFill>
            <a:srgbClr val="CCFFCC"/>
          </a:solidFill>
          <a:ln w="38100" cap="flat" cmpd="sng" algn="ctr">
            <a:solidFill>
              <a:srgbClr val="92D05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7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a</a:t>
            </a:r>
          </a:p>
        </p:txBody>
      </p:sp>
    </p:spTree>
    <p:extLst>
      <p:ext uri="{BB962C8B-B14F-4D97-AF65-F5344CB8AC3E}">
        <p14:creationId xmlns:p14="http://schemas.microsoft.com/office/powerpoint/2010/main" val="1939563964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Closure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 dirty="0" smtClean="0">
                <a:solidFill>
                  <a:srgbClr val="CCFFCC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function </a:t>
            </a:r>
            <a:r>
              <a:rPr lang="en-US" sz="3600" b="1" dirty="0" smtClean="0">
                <a:latin typeface="Consolas" panose="020B0609020204030204" pitchFamily="49" charset="0"/>
                <a:cs typeface="Consolas" panose="020B0609020204030204" pitchFamily="49" charset="0"/>
              </a:rPr>
              <a:t>green</a:t>
            </a:r>
            <a:r>
              <a:rPr lang="en-US" sz="3600" b="1" dirty="0" smtClean="0">
                <a:solidFill>
                  <a:srgbClr val="CCFFCC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() {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 dirty="0">
                <a:solidFill>
                  <a:srgbClr val="CCFFCC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r>
              <a:rPr lang="en-US" sz="3600" b="1" dirty="0" smtClean="0">
                <a:solidFill>
                  <a:srgbClr val="CCFFCC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  let a;</a:t>
            </a:r>
            <a:endParaRPr lang="en-US" sz="3600" b="1" dirty="0">
              <a:solidFill>
                <a:srgbClr val="CCFFCC"/>
              </a:solidFill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 dirty="0" smtClean="0">
                <a:solidFill>
                  <a:srgbClr val="CCFFCC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   </a:t>
            </a:r>
            <a:r>
              <a:rPr lang="en-US" sz="3600" b="1" dirty="0" smtClean="0">
                <a:solidFill>
                  <a:srgbClr val="FFFF99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function </a:t>
            </a:r>
            <a:r>
              <a:rPr lang="en-US" sz="3600" b="1" dirty="0" smtClean="0">
                <a:solidFill>
                  <a:srgbClr val="CCFFCC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yellow</a:t>
            </a:r>
            <a:r>
              <a:rPr lang="en-US" sz="3600" b="1" dirty="0" smtClean="0">
                <a:solidFill>
                  <a:srgbClr val="FFFF99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() {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 dirty="0">
                <a:solidFill>
                  <a:srgbClr val="FFFF99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r>
              <a:rPr lang="en-US" sz="3600" b="1" dirty="0" smtClean="0">
                <a:solidFill>
                  <a:srgbClr val="FFFF99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      let b;</a:t>
            </a:r>
            <a:endParaRPr lang="en-US" sz="3600" b="1" dirty="0">
              <a:solidFill>
                <a:srgbClr val="FFFF99"/>
              </a:solidFill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 dirty="0" smtClean="0">
                <a:solidFill>
                  <a:srgbClr val="FFFF99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       … </a:t>
            </a:r>
            <a:r>
              <a:rPr lang="en-US" sz="3600" b="1" dirty="0" smtClean="0">
                <a:solidFill>
                  <a:srgbClr val="CCFFCC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a</a:t>
            </a:r>
            <a:r>
              <a:rPr lang="en-US" sz="3600" b="1" dirty="0" smtClean="0">
                <a:solidFill>
                  <a:srgbClr val="FFFF99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…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 dirty="0">
                <a:solidFill>
                  <a:srgbClr val="FFFF99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r>
              <a:rPr lang="en-US" sz="3600" b="1" dirty="0" smtClean="0">
                <a:solidFill>
                  <a:srgbClr val="FFFF99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      … b …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 dirty="0">
                <a:solidFill>
                  <a:srgbClr val="FFFF99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r>
              <a:rPr lang="en-US" sz="3600" b="1" dirty="0" smtClean="0">
                <a:solidFill>
                  <a:srgbClr val="FFFF99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  }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 dirty="0">
                <a:solidFill>
                  <a:srgbClr val="CCFFCC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r>
              <a:rPr lang="en-US" sz="3600" b="1" dirty="0" smtClean="0">
                <a:solidFill>
                  <a:srgbClr val="CCFFCC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  … a …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 dirty="0">
                <a:solidFill>
                  <a:srgbClr val="CCFFCC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}</a:t>
            </a:r>
          </a:p>
        </p:txBody>
      </p:sp>
      <p:sp>
        <p:nvSpPr>
          <p:cNvPr id="4" name="Oval 3"/>
          <p:cNvSpPr/>
          <p:nvPr/>
        </p:nvSpPr>
        <p:spPr bwMode="auto">
          <a:xfrm>
            <a:off x="4896740" y="3854153"/>
            <a:ext cx="3845608" cy="2649197"/>
          </a:xfrm>
          <a:prstGeom prst="ellipse">
            <a:avLst/>
          </a:prstGeom>
          <a:solidFill>
            <a:srgbClr val="FFFF99"/>
          </a:solidFill>
          <a:ln w="38100" cap="flat" cmpd="sng" algn="ctr">
            <a:solidFill>
              <a:srgbClr val="FFFF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" name="Oval 4"/>
          <p:cNvSpPr/>
          <p:nvPr/>
        </p:nvSpPr>
        <p:spPr bwMode="auto">
          <a:xfrm>
            <a:off x="5315484" y="4315626"/>
            <a:ext cx="1948441" cy="1811709"/>
          </a:xfrm>
          <a:prstGeom prst="ellipse">
            <a:avLst/>
          </a:prstGeom>
          <a:solidFill>
            <a:srgbClr val="CCFFCC"/>
          </a:solidFill>
          <a:ln w="38100" cap="flat" cmpd="sng" algn="ctr">
            <a:solidFill>
              <a:srgbClr val="92D05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7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a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674123" y="4578586"/>
            <a:ext cx="60675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b="1" dirty="0" smtClean="0">
                <a:latin typeface="Consolas" panose="020B0609020204030204" pitchFamily="49" charset="0"/>
                <a:cs typeface="Consolas" panose="020B0609020204030204" pitchFamily="49" charset="0"/>
              </a:rPr>
              <a:t>b</a:t>
            </a:r>
            <a:endParaRPr lang="en-US" sz="7200" b="1" dirty="0">
              <a:latin typeface="Consolas" panose="020B0609020204030204" pitchFamily="49" charset="0"/>
              <a:cs typeface="Consolas" panose="020B060902020403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77312361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Inner survives the outer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199" y="1600200"/>
            <a:ext cx="8617131" cy="5105400"/>
          </a:xfrm>
        </p:spPr>
        <p:txBody>
          <a:bodyPr/>
          <a:lstStyle/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 dirty="0" smtClean="0">
                <a:solidFill>
                  <a:srgbClr val="CCFFCC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function</a:t>
            </a:r>
            <a:r>
              <a:rPr lang="en-US" sz="3600" b="1" dirty="0" smtClean="0">
                <a:latin typeface="Consolas" panose="020B0609020204030204" pitchFamily="49" charset="0"/>
                <a:cs typeface="Consolas" panose="020B0609020204030204" pitchFamily="49" charset="0"/>
              </a:rPr>
              <a:t> green</a:t>
            </a:r>
            <a:r>
              <a:rPr lang="en-US" sz="3600" b="1" dirty="0" smtClean="0">
                <a:solidFill>
                  <a:srgbClr val="CCFFCC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() {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 dirty="0">
                <a:solidFill>
                  <a:srgbClr val="CCFFCC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r>
              <a:rPr lang="en-US" sz="3600" b="1" dirty="0" smtClean="0">
                <a:solidFill>
                  <a:srgbClr val="CCFFCC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  let a;</a:t>
            </a:r>
            <a:endParaRPr lang="en-US" sz="3600" b="1" dirty="0">
              <a:solidFill>
                <a:srgbClr val="CCFFCC"/>
              </a:solidFill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 dirty="0" smtClean="0">
                <a:solidFill>
                  <a:srgbClr val="CCFFCC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   </a:t>
            </a:r>
            <a:r>
              <a:rPr lang="en-US" sz="3600" b="1" u="sng" dirty="0" smtClean="0">
                <a:solidFill>
                  <a:srgbClr val="CCFFCC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return </a:t>
            </a:r>
            <a:r>
              <a:rPr lang="en-US" sz="3600" b="1" u="sng" dirty="0" smtClean="0">
                <a:solidFill>
                  <a:srgbClr val="FFFF99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function yellow() {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 dirty="0">
                <a:solidFill>
                  <a:srgbClr val="FFFF99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r>
              <a:rPr lang="en-US" sz="3600" b="1" dirty="0" smtClean="0">
                <a:solidFill>
                  <a:srgbClr val="FFFF99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      let b;</a:t>
            </a:r>
            <a:endParaRPr lang="en-US" sz="3600" b="1" dirty="0">
              <a:solidFill>
                <a:srgbClr val="FFFF99"/>
              </a:solidFill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 dirty="0" smtClean="0">
                <a:solidFill>
                  <a:srgbClr val="FFFF99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       … </a:t>
            </a:r>
            <a:r>
              <a:rPr lang="en-US" sz="3600" b="1" dirty="0" smtClean="0">
                <a:solidFill>
                  <a:srgbClr val="CCFFCC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a</a:t>
            </a:r>
            <a:r>
              <a:rPr lang="en-US" sz="3600" b="1" dirty="0" smtClean="0">
                <a:solidFill>
                  <a:srgbClr val="FFFF99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…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 dirty="0">
                <a:solidFill>
                  <a:srgbClr val="FFFF99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r>
              <a:rPr lang="en-US" sz="3600" b="1" dirty="0" smtClean="0">
                <a:solidFill>
                  <a:srgbClr val="FFFF99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      … b …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 dirty="0">
                <a:solidFill>
                  <a:srgbClr val="FFFF99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r>
              <a:rPr lang="en-US" sz="3600" b="1" dirty="0" smtClean="0">
                <a:solidFill>
                  <a:srgbClr val="FFFF99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  }</a:t>
            </a:r>
            <a:r>
              <a:rPr lang="en-US" sz="3600" b="1" dirty="0" smtClean="0">
                <a:solidFill>
                  <a:srgbClr val="CCFFCC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;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 dirty="0" smtClean="0">
                <a:solidFill>
                  <a:srgbClr val="CCFFCC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   … a …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 dirty="0">
                <a:solidFill>
                  <a:srgbClr val="CCFFCC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}</a:t>
            </a:r>
          </a:p>
        </p:txBody>
      </p:sp>
    </p:spTree>
    <p:extLst>
      <p:ext uri="{BB962C8B-B14F-4D97-AF65-F5344CB8AC3E}">
        <p14:creationId xmlns:p14="http://schemas.microsoft.com/office/powerpoint/2010/main" val="1135910374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If a feature is sometimes useful and sometimes dangerous</a:t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sz="3600" dirty="0" smtClean="0"/>
              <a:t>and if there is a better option then </a:t>
            </a:r>
            <a:r>
              <a:rPr lang="en-US" dirty="0"/>
              <a:t/>
            </a:r>
            <a:br>
              <a:rPr lang="en-US" dirty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always use the better option.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41181131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4861" y="274638"/>
            <a:ext cx="8805660" cy="6430962"/>
          </a:xfrm>
        </p:spPr>
        <p:txBody>
          <a:bodyPr anchor="ctr"/>
          <a:lstStyle/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900" dirty="0">
                <a:solidFill>
                  <a:srgbClr val="BBFDBE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function </a:t>
            </a:r>
            <a:r>
              <a:rPr lang="en-US" sz="2900" dirty="0">
                <a:latin typeface="Consolas" panose="020B0609020204030204" pitchFamily="49" charset="0"/>
                <a:cs typeface="Consolas" panose="020B0609020204030204" pitchFamily="49" charset="0"/>
              </a:rPr>
              <a:t>constructor</a:t>
            </a:r>
            <a:r>
              <a:rPr lang="en-US" sz="2900" dirty="0">
                <a:solidFill>
                  <a:srgbClr val="BBFDBE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(spec) {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900" dirty="0">
                <a:solidFill>
                  <a:srgbClr val="BBFDBE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   </a:t>
            </a:r>
            <a:r>
              <a:rPr lang="en-US" sz="2900" dirty="0" smtClean="0">
                <a:solidFill>
                  <a:srgbClr val="BBFDBE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let</a:t>
            </a:r>
            <a:endParaRPr lang="en-US" sz="2900" dirty="0">
              <a:solidFill>
                <a:srgbClr val="BBFDBE"/>
              </a:solidFill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900" dirty="0">
                <a:solidFill>
                  <a:srgbClr val="BBFDBE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       {member} = spec</a:t>
            </a:r>
            <a:r>
              <a:rPr lang="en-US" sz="2900" dirty="0">
                <a:solidFill>
                  <a:schemeClr val="tx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,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900" dirty="0">
                <a:solidFill>
                  <a:schemeClr val="tx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       {other} = </a:t>
            </a:r>
            <a:r>
              <a:rPr lang="en-US" sz="2900" dirty="0" err="1">
                <a:solidFill>
                  <a:schemeClr val="tx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other_constructor</a:t>
            </a:r>
            <a:r>
              <a:rPr lang="en-US" sz="2900" dirty="0">
                <a:solidFill>
                  <a:schemeClr val="tx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(spec),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900" dirty="0">
                <a:solidFill>
                  <a:schemeClr val="tx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       method = function () {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900" dirty="0">
                <a:solidFill>
                  <a:schemeClr val="tx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           // member, other, method, spec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900" dirty="0">
                <a:solidFill>
                  <a:schemeClr val="tx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       };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900" dirty="0">
                <a:solidFill>
                  <a:schemeClr val="tx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   return </a:t>
            </a:r>
            <a:r>
              <a:rPr lang="en-US" sz="2900" dirty="0" err="1">
                <a:solidFill>
                  <a:schemeClr val="tx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Object.freeze</a:t>
            </a:r>
            <a:r>
              <a:rPr lang="en-US" sz="2900" dirty="0">
                <a:solidFill>
                  <a:schemeClr val="tx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({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900" dirty="0">
                <a:solidFill>
                  <a:schemeClr val="tx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       method,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900" dirty="0">
                <a:solidFill>
                  <a:schemeClr val="tx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       other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900" dirty="0">
                <a:solidFill>
                  <a:schemeClr val="tx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   });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900" dirty="0">
                <a:solidFill>
                  <a:srgbClr val="BBFDBE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}</a:t>
            </a:r>
          </a:p>
        </p:txBody>
      </p:sp>
    </p:spTree>
    <p:extLst>
      <p:ext uri="{BB962C8B-B14F-4D97-AF65-F5344CB8AC3E}">
        <p14:creationId xmlns:p14="http://schemas.microsoft.com/office/powerpoint/2010/main" val="1371637732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4861" y="274638"/>
            <a:ext cx="8805660" cy="6430962"/>
          </a:xfrm>
        </p:spPr>
        <p:txBody>
          <a:bodyPr anchor="ctr"/>
          <a:lstStyle/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900" dirty="0">
                <a:solidFill>
                  <a:srgbClr val="BBFDBE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function </a:t>
            </a:r>
            <a:r>
              <a:rPr lang="en-US" sz="2900" dirty="0">
                <a:latin typeface="Consolas" panose="020B0609020204030204" pitchFamily="49" charset="0"/>
                <a:cs typeface="Consolas" panose="020B0609020204030204" pitchFamily="49" charset="0"/>
              </a:rPr>
              <a:t>constructor</a:t>
            </a:r>
            <a:r>
              <a:rPr lang="en-US" sz="2900" dirty="0">
                <a:solidFill>
                  <a:srgbClr val="BBFDBE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(spec) {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900" dirty="0">
                <a:solidFill>
                  <a:srgbClr val="BBFDBE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   </a:t>
            </a:r>
            <a:r>
              <a:rPr lang="en-US" sz="2900" dirty="0" smtClean="0">
                <a:solidFill>
                  <a:srgbClr val="BBFDBE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let</a:t>
            </a:r>
            <a:endParaRPr lang="en-US" sz="2900" dirty="0">
              <a:solidFill>
                <a:srgbClr val="BBFDBE"/>
              </a:solidFill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900" dirty="0">
                <a:solidFill>
                  <a:srgbClr val="BBFDBE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       {member} = spec,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900" dirty="0">
                <a:solidFill>
                  <a:srgbClr val="BBFDBE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       {other} = </a:t>
            </a:r>
            <a:r>
              <a:rPr lang="en-US" sz="2900" dirty="0" err="1">
                <a:latin typeface="Consolas" panose="020B0609020204030204" pitchFamily="49" charset="0"/>
                <a:cs typeface="Consolas" panose="020B0609020204030204" pitchFamily="49" charset="0"/>
              </a:rPr>
              <a:t>other_constructor</a:t>
            </a:r>
            <a:r>
              <a:rPr lang="en-US" sz="2900" dirty="0">
                <a:solidFill>
                  <a:srgbClr val="BBFDBE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(spec</a:t>
            </a:r>
            <a:r>
              <a:rPr lang="en-US" sz="2900" dirty="0">
                <a:solidFill>
                  <a:srgbClr val="CCFFCC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)</a:t>
            </a:r>
            <a:r>
              <a:rPr lang="en-US" sz="2900" dirty="0">
                <a:solidFill>
                  <a:schemeClr val="tx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,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900" dirty="0">
                <a:solidFill>
                  <a:schemeClr val="tx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       method = function () {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900" dirty="0">
                <a:solidFill>
                  <a:schemeClr val="tx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           // member, other, method, spec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900" dirty="0">
                <a:solidFill>
                  <a:schemeClr val="tx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       };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900" dirty="0">
                <a:solidFill>
                  <a:schemeClr val="tx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   return </a:t>
            </a:r>
            <a:r>
              <a:rPr lang="en-US" sz="2900" dirty="0" err="1">
                <a:solidFill>
                  <a:schemeClr val="tx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Object.freeze</a:t>
            </a:r>
            <a:r>
              <a:rPr lang="en-US" sz="2900" dirty="0">
                <a:solidFill>
                  <a:schemeClr val="tx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({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900" dirty="0">
                <a:solidFill>
                  <a:schemeClr val="tx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       method,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900" dirty="0">
                <a:solidFill>
                  <a:schemeClr val="tx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       other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900" dirty="0">
                <a:solidFill>
                  <a:schemeClr val="tx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   });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900" dirty="0">
                <a:solidFill>
                  <a:srgbClr val="BBFDBE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}</a:t>
            </a:r>
          </a:p>
        </p:txBody>
      </p:sp>
    </p:spTree>
    <p:extLst>
      <p:ext uri="{BB962C8B-B14F-4D97-AF65-F5344CB8AC3E}">
        <p14:creationId xmlns:p14="http://schemas.microsoft.com/office/powerpoint/2010/main" val="3066775315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4861" y="274638"/>
            <a:ext cx="8805660" cy="6430962"/>
          </a:xfrm>
        </p:spPr>
        <p:txBody>
          <a:bodyPr anchor="ctr"/>
          <a:lstStyle/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900" dirty="0">
                <a:solidFill>
                  <a:srgbClr val="BBFDBE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function </a:t>
            </a:r>
            <a:r>
              <a:rPr lang="en-US" sz="2900" dirty="0">
                <a:latin typeface="Consolas" panose="020B0609020204030204" pitchFamily="49" charset="0"/>
                <a:cs typeface="Consolas" panose="020B0609020204030204" pitchFamily="49" charset="0"/>
              </a:rPr>
              <a:t>constructor</a:t>
            </a:r>
            <a:r>
              <a:rPr lang="en-US" sz="2900" dirty="0">
                <a:solidFill>
                  <a:srgbClr val="BBFDBE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(spec) {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900" dirty="0">
                <a:solidFill>
                  <a:srgbClr val="BBFDBE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   </a:t>
            </a:r>
            <a:r>
              <a:rPr lang="en-US" sz="2900" dirty="0" smtClean="0">
                <a:solidFill>
                  <a:srgbClr val="BBFDBE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let</a:t>
            </a:r>
            <a:endParaRPr lang="en-US" sz="2900" dirty="0">
              <a:solidFill>
                <a:srgbClr val="BBFDBE"/>
              </a:solidFill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900" dirty="0">
                <a:solidFill>
                  <a:srgbClr val="BBFDBE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       {member} = spec,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900" dirty="0">
                <a:solidFill>
                  <a:srgbClr val="BBFDBE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       {other} = </a:t>
            </a:r>
            <a:r>
              <a:rPr lang="en-US" sz="2900" dirty="0" err="1">
                <a:latin typeface="Consolas" panose="020B0609020204030204" pitchFamily="49" charset="0"/>
                <a:cs typeface="Consolas" panose="020B0609020204030204" pitchFamily="49" charset="0"/>
              </a:rPr>
              <a:t>other_constructor</a:t>
            </a:r>
            <a:r>
              <a:rPr lang="en-US" sz="2900" dirty="0">
                <a:solidFill>
                  <a:srgbClr val="BBFDBE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(spec),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900" dirty="0">
                <a:solidFill>
                  <a:srgbClr val="BBFDBE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       method = </a:t>
            </a:r>
            <a:r>
              <a:rPr lang="en-US" sz="2900" dirty="0">
                <a:solidFill>
                  <a:srgbClr val="FFFF99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function () {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900" dirty="0">
                <a:solidFill>
                  <a:srgbClr val="FFFF99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           // </a:t>
            </a:r>
            <a:r>
              <a:rPr lang="en-US" sz="2900" dirty="0">
                <a:solidFill>
                  <a:srgbClr val="BBFDBE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member</a:t>
            </a:r>
            <a:r>
              <a:rPr lang="en-US" sz="2900" dirty="0">
                <a:solidFill>
                  <a:srgbClr val="FFFF99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,</a:t>
            </a:r>
            <a:r>
              <a:rPr lang="en-US" sz="2900" dirty="0">
                <a:solidFill>
                  <a:srgbClr val="BBFDBE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other</a:t>
            </a:r>
            <a:r>
              <a:rPr lang="en-US" sz="2900" dirty="0">
                <a:solidFill>
                  <a:srgbClr val="FFFF99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,</a:t>
            </a:r>
            <a:r>
              <a:rPr lang="en-US" sz="2900" dirty="0">
                <a:solidFill>
                  <a:srgbClr val="BBFDBE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method</a:t>
            </a:r>
            <a:r>
              <a:rPr lang="en-US" sz="2900" dirty="0">
                <a:solidFill>
                  <a:srgbClr val="FFFF99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,</a:t>
            </a:r>
            <a:r>
              <a:rPr lang="en-US" sz="2900" dirty="0">
                <a:solidFill>
                  <a:srgbClr val="BBFDBE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spec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900" dirty="0">
                <a:solidFill>
                  <a:srgbClr val="BBFDBE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       </a:t>
            </a:r>
            <a:r>
              <a:rPr lang="en-US" sz="2900" dirty="0">
                <a:solidFill>
                  <a:srgbClr val="FFFF99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}</a:t>
            </a:r>
            <a:r>
              <a:rPr lang="en-US" sz="2900" dirty="0">
                <a:solidFill>
                  <a:srgbClr val="BBFDBE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;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900" dirty="0">
                <a:solidFill>
                  <a:srgbClr val="BBFDBE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   </a:t>
            </a:r>
            <a:r>
              <a:rPr lang="en-US" sz="2900" dirty="0">
                <a:solidFill>
                  <a:schemeClr val="tx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return </a:t>
            </a:r>
            <a:r>
              <a:rPr lang="en-US" sz="2900" dirty="0" err="1">
                <a:solidFill>
                  <a:schemeClr val="tx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Object.freeze</a:t>
            </a:r>
            <a:r>
              <a:rPr lang="en-US" sz="2900" dirty="0">
                <a:solidFill>
                  <a:schemeClr val="tx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({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900" dirty="0">
                <a:solidFill>
                  <a:schemeClr val="tx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       method,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900" dirty="0">
                <a:solidFill>
                  <a:schemeClr val="tx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       other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900" dirty="0">
                <a:solidFill>
                  <a:schemeClr val="tx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   });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900" dirty="0">
                <a:solidFill>
                  <a:srgbClr val="BBFDBE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}</a:t>
            </a:r>
          </a:p>
        </p:txBody>
      </p:sp>
    </p:spTree>
    <p:extLst>
      <p:ext uri="{BB962C8B-B14F-4D97-AF65-F5344CB8AC3E}">
        <p14:creationId xmlns:p14="http://schemas.microsoft.com/office/powerpoint/2010/main" val="1207194110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4861" y="274638"/>
            <a:ext cx="8805660" cy="6430962"/>
          </a:xfrm>
        </p:spPr>
        <p:txBody>
          <a:bodyPr anchor="ctr"/>
          <a:lstStyle/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900" b="1" dirty="0" smtClean="0">
                <a:solidFill>
                  <a:srgbClr val="BBFDBE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function </a:t>
            </a:r>
            <a:r>
              <a:rPr lang="en-US" sz="2900" b="1" dirty="0" smtClean="0">
                <a:latin typeface="Consolas" panose="020B0609020204030204" pitchFamily="49" charset="0"/>
                <a:cs typeface="Consolas" panose="020B0609020204030204" pitchFamily="49" charset="0"/>
              </a:rPr>
              <a:t>constructor</a:t>
            </a:r>
            <a:r>
              <a:rPr lang="en-US" sz="2900" b="1" dirty="0" smtClean="0">
                <a:solidFill>
                  <a:srgbClr val="BBFDBE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(spec) {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900" b="1" dirty="0" smtClean="0">
                <a:solidFill>
                  <a:srgbClr val="BBFDBE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   let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900" dirty="0">
                <a:solidFill>
                  <a:srgbClr val="BBFDBE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r>
              <a:rPr lang="en-US" sz="2900" dirty="0" smtClean="0">
                <a:solidFill>
                  <a:srgbClr val="BBFDBE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      </a:t>
            </a:r>
            <a:r>
              <a:rPr lang="en-US" sz="2900" b="1" dirty="0" smtClean="0">
                <a:solidFill>
                  <a:srgbClr val="BBFDBE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{member} = spec,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900" b="1" dirty="0">
                <a:solidFill>
                  <a:srgbClr val="BBFDBE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r>
              <a:rPr lang="en-US" sz="2900" b="1" dirty="0" smtClean="0">
                <a:solidFill>
                  <a:srgbClr val="BBFDBE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      {other} = </a:t>
            </a:r>
            <a:r>
              <a:rPr lang="en-US" sz="2900" b="1" dirty="0" err="1" smtClean="0">
                <a:latin typeface="Consolas" panose="020B0609020204030204" pitchFamily="49" charset="0"/>
                <a:cs typeface="Consolas" panose="020B0609020204030204" pitchFamily="49" charset="0"/>
              </a:rPr>
              <a:t>other_constructor</a:t>
            </a:r>
            <a:r>
              <a:rPr lang="en-US" sz="2900" b="1" dirty="0" smtClean="0">
                <a:solidFill>
                  <a:srgbClr val="BBFDBE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(spec),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900" b="1" dirty="0" smtClean="0">
                <a:solidFill>
                  <a:srgbClr val="BBFDBE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       method = </a:t>
            </a:r>
            <a:r>
              <a:rPr lang="en-US" sz="2900" b="1" dirty="0" smtClean="0">
                <a:solidFill>
                  <a:srgbClr val="FFFF99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function () {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900" b="1" dirty="0" smtClean="0">
                <a:solidFill>
                  <a:srgbClr val="FFFF99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           // </a:t>
            </a:r>
            <a:r>
              <a:rPr lang="en-US" sz="2900" b="1" dirty="0" smtClean="0">
                <a:solidFill>
                  <a:srgbClr val="BBFDBE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member</a:t>
            </a:r>
            <a:r>
              <a:rPr lang="en-US" sz="2900" b="1" dirty="0" smtClean="0">
                <a:solidFill>
                  <a:srgbClr val="FFFF99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,</a:t>
            </a:r>
            <a:r>
              <a:rPr lang="en-US" sz="2900" b="1" dirty="0" smtClean="0">
                <a:solidFill>
                  <a:srgbClr val="BBFDBE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other</a:t>
            </a:r>
            <a:r>
              <a:rPr lang="en-US" sz="2900" b="1" dirty="0" smtClean="0">
                <a:solidFill>
                  <a:srgbClr val="FFFF99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,</a:t>
            </a:r>
            <a:r>
              <a:rPr lang="en-US" sz="2900" b="1" dirty="0" smtClean="0">
                <a:solidFill>
                  <a:srgbClr val="BBFDBE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method</a:t>
            </a:r>
            <a:r>
              <a:rPr lang="en-US" sz="2900" dirty="0" smtClean="0">
                <a:solidFill>
                  <a:srgbClr val="FFFF99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,</a:t>
            </a:r>
            <a:r>
              <a:rPr lang="en-US" sz="2900" dirty="0" smtClean="0">
                <a:solidFill>
                  <a:srgbClr val="BBFDBE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r>
              <a:rPr lang="en-US" sz="2900" dirty="0">
                <a:solidFill>
                  <a:srgbClr val="BBFDBE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spec</a:t>
            </a:r>
            <a:endParaRPr lang="en-US" sz="2900" b="1" dirty="0" smtClean="0">
              <a:solidFill>
                <a:srgbClr val="BBFDBE"/>
              </a:solidFill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900" b="1" dirty="0" smtClean="0">
                <a:solidFill>
                  <a:srgbClr val="BBFDBE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       </a:t>
            </a:r>
            <a:r>
              <a:rPr lang="en-US" sz="2900" b="1" dirty="0" smtClean="0">
                <a:solidFill>
                  <a:srgbClr val="FFFF99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}</a:t>
            </a:r>
            <a:r>
              <a:rPr lang="en-US" sz="2900" b="1" dirty="0" smtClean="0">
                <a:solidFill>
                  <a:srgbClr val="BBFDBE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;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900" b="1" dirty="0" smtClean="0">
                <a:solidFill>
                  <a:srgbClr val="BBFDBE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   return </a:t>
            </a:r>
            <a:r>
              <a:rPr lang="en-US" sz="2900" b="1" dirty="0" err="1" smtClean="0">
                <a:latin typeface="Consolas" panose="020B0609020204030204" pitchFamily="49" charset="0"/>
                <a:cs typeface="Consolas" panose="020B0609020204030204" pitchFamily="49" charset="0"/>
              </a:rPr>
              <a:t>Object</a:t>
            </a:r>
            <a:r>
              <a:rPr lang="en-US" sz="2900" b="1" dirty="0" err="1" smtClean="0">
                <a:solidFill>
                  <a:srgbClr val="BBFDBE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.freeze</a:t>
            </a:r>
            <a:r>
              <a:rPr lang="en-US" sz="2900" b="1" dirty="0" smtClean="0">
                <a:solidFill>
                  <a:srgbClr val="BBFDBE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({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900" b="1" dirty="0" smtClean="0">
                <a:solidFill>
                  <a:srgbClr val="BBFDBE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       method,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900" b="1" dirty="0" smtClean="0">
                <a:solidFill>
                  <a:srgbClr val="BBFDBE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       other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900" b="1" dirty="0" smtClean="0">
                <a:solidFill>
                  <a:srgbClr val="BBFDBE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   });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900" b="1" dirty="0" smtClean="0">
                <a:solidFill>
                  <a:srgbClr val="BBFDBE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}</a:t>
            </a:r>
            <a:endParaRPr lang="en-US" sz="2900" b="1" dirty="0">
              <a:solidFill>
                <a:srgbClr val="BBFDBE"/>
              </a:solidFill>
              <a:latin typeface="Consolas" panose="020B0609020204030204" pitchFamily="49" charset="0"/>
              <a:cs typeface="Consolas" panose="020B060902020403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60123628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A Bug Story</a:t>
            </a:r>
            <a:endParaRPr lang="en-US" dirty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b="1" dirty="0">
                <a:latin typeface="Consolas" panose="020B0609020204030204" pitchFamily="49" charset="0"/>
                <a:cs typeface="Consolas" panose="020B0609020204030204" pitchFamily="49" charset="0"/>
              </a:rPr>
              <a:t>private int index;</a:t>
            </a:r>
          </a:p>
        </p:txBody>
      </p:sp>
    </p:spTree>
    <p:extLst>
      <p:ext uri="{BB962C8B-B14F-4D97-AF65-F5344CB8AC3E}">
        <p14:creationId xmlns:p14="http://schemas.microsoft.com/office/powerpoint/2010/main" val="26398732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685800" y="1337409"/>
            <a:ext cx="7772400" cy="1470025"/>
          </a:xfrm>
        </p:spPr>
        <p:txBody>
          <a:bodyPr anchor="t"/>
          <a:lstStyle/>
          <a:p>
            <a:r>
              <a:rPr lang="en-US" sz="9600" b="1" dirty="0" smtClean="0">
                <a:latin typeface="Consolas" panose="020B0609020204030204" pitchFamily="49" charset="0"/>
                <a:cs typeface="Consolas" panose="020B0609020204030204" pitchFamily="49" charset="0"/>
              </a:rPr>
              <a:t>int</a:t>
            </a:r>
            <a:endParaRPr lang="en-US" sz="8000" b="1" dirty="0">
              <a:latin typeface="Consolas" panose="020B0609020204030204" pitchFamily="49" charset="0"/>
              <a:cs typeface="Consolas" panose="020B0609020204030204" pitchFamily="49" charset="0"/>
            </a:endParaRPr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>
          <a:xfrm>
            <a:off x="1371600" y="3099250"/>
            <a:ext cx="6400800" cy="2539550"/>
          </a:xfrm>
        </p:spPr>
        <p:txBody>
          <a:bodyPr/>
          <a:lstStyle/>
          <a:p>
            <a:pPr marL="571500" indent="-571500" algn="l">
              <a:buFont typeface="Arial" panose="020B0604020202020204" pitchFamily="34" charset="0"/>
              <a:buChar char="•"/>
            </a:pPr>
            <a:r>
              <a:rPr lang="en-US" dirty="0" smtClean="0"/>
              <a:t>Overflow errors</a:t>
            </a:r>
          </a:p>
          <a:p>
            <a:pPr marL="571500" indent="-571500" algn="l">
              <a:buFont typeface="Arial" panose="020B0604020202020204" pitchFamily="34" charset="0"/>
              <a:buChar char="•"/>
            </a:pPr>
            <a:r>
              <a:rPr lang="en-US" dirty="0" smtClean="0"/>
              <a:t>Complement: saving gates in subtraction</a:t>
            </a:r>
          </a:p>
          <a:p>
            <a:pPr marL="571500" indent="-571500" algn="l">
              <a:buFont typeface="Arial" panose="020B0604020202020204" pitchFamily="34" charset="0"/>
              <a:buChar char="•"/>
            </a:pPr>
            <a:r>
              <a:rPr lang="en-US" dirty="0" smtClean="0"/>
              <a:t>Memory used to be really expensive and scarce</a:t>
            </a:r>
          </a:p>
        </p:txBody>
      </p:sp>
    </p:spTree>
    <p:extLst>
      <p:ext uri="{BB962C8B-B14F-4D97-AF65-F5344CB8AC3E}">
        <p14:creationId xmlns:p14="http://schemas.microsoft.com/office/powerpoint/2010/main" val="42393725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zoom/>
      </p:transition>
    </mc:Choice>
    <mc:Fallback xmlns="">
      <p:transition spd="slow">
        <p:zo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800" dirty="0" smtClean="0"/>
              <a:t>Number types</a:t>
            </a:r>
            <a:endParaRPr lang="en-US" sz="4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2800" dirty="0" smtClean="0"/>
              <a:t>Java: byte char short int long float double</a:t>
            </a:r>
          </a:p>
          <a:p>
            <a:pPr marL="400050" lvl="1" indent="0">
              <a:buNone/>
            </a:pPr>
            <a:r>
              <a:rPr lang="en-US" sz="2400" dirty="0" smtClean="0"/>
              <a:t>Wastes the programmer’s time by having to select the right type.</a:t>
            </a:r>
          </a:p>
          <a:p>
            <a:pPr marL="400050" lvl="1" indent="0">
              <a:buNone/>
            </a:pPr>
            <a:r>
              <a:rPr lang="en-US" sz="2400" dirty="0" smtClean="0"/>
              <a:t>Errors result from </a:t>
            </a:r>
            <a:r>
              <a:rPr lang="en-US" sz="2400" smtClean="0"/>
              <a:t>choosing the </a:t>
            </a:r>
            <a:r>
              <a:rPr lang="en-US" sz="2400" dirty="0" smtClean="0"/>
              <a:t>wrong type.</a:t>
            </a:r>
          </a:p>
          <a:p>
            <a:pPr marL="400050" lvl="1" indent="0">
              <a:buNone/>
            </a:pPr>
            <a:r>
              <a:rPr lang="en-US" sz="2400" dirty="0" smtClean="0"/>
              <a:t>No real benefit from </a:t>
            </a:r>
            <a:r>
              <a:rPr lang="en-US" sz="2400" dirty="0" err="1" smtClean="0"/>
              <a:t>chosing</a:t>
            </a:r>
            <a:r>
              <a:rPr lang="en-US" sz="2400" dirty="0" smtClean="0"/>
              <a:t> the right type.</a:t>
            </a:r>
          </a:p>
          <a:p>
            <a:pPr marL="0" indent="0">
              <a:buNone/>
            </a:pPr>
            <a:r>
              <a:rPr lang="en-US" sz="2800" dirty="0" smtClean="0"/>
              <a:t>JavaScript: number (same as double)</a:t>
            </a:r>
          </a:p>
          <a:p>
            <a:pPr marL="400050" lvl="1" indent="0">
              <a:buNone/>
            </a:pPr>
            <a:r>
              <a:rPr lang="en-US" sz="2400" dirty="0" smtClean="0"/>
              <a:t>Having only one type is a huge improvement.</a:t>
            </a:r>
            <a:endParaRPr lang="en-US" sz="2400" dirty="0" smtClean="0">
              <a:solidFill>
                <a:schemeClr val="tx1"/>
              </a:solidFill>
            </a:endParaRPr>
          </a:p>
          <a:p>
            <a:pPr marL="400050" lvl="1" indent="0">
              <a:buNone/>
            </a:pPr>
            <a:r>
              <a:rPr lang="en-US" sz="2400" dirty="0" smtClean="0">
                <a:solidFill>
                  <a:schemeClr val="tx1"/>
                </a:solidFill>
              </a:rPr>
              <a:t>Unfortunately, it is the wrong type.</a:t>
            </a:r>
            <a:endParaRPr lang="en-US" sz="2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0218462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800" dirty="0" smtClean="0"/>
              <a:t>Number types</a:t>
            </a:r>
            <a:endParaRPr lang="en-US" sz="4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2800" dirty="0" smtClean="0"/>
              <a:t>Java: byte char short int long float double</a:t>
            </a:r>
          </a:p>
          <a:p>
            <a:pPr marL="400050" lvl="1" indent="0">
              <a:buNone/>
            </a:pPr>
            <a:r>
              <a:rPr lang="en-US" sz="2400" dirty="0" smtClean="0"/>
              <a:t>Wastes the programmer’s time by having to select the right type.</a:t>
            </a:r>
          </a:p>
          <a:p>
            <a:pPr marL="400050" lvl="1" indent="0">
              <a:buNone/>
            </a:pPr>
            <a:r>
              <a:rPr lang="en-US" sz="2400" dirty="0" smtClean="0"/>
              <a:t>Errors result from choosing the wrong type.</a:t>
            </a:r>
          </a:p>
          <a:p>
            <a:pPr marL="400050" lvl="1" indent="0">
              <a:buNone/>
            </a:pPr>
            <a:r>
              <a:rPr lang="en-US" sz="2400" dirty="0" smtClean="0"/>
              <a:t>No real benefit.</a:t>
            </a:r>
          </a:p>
          <a:p>
            <a:pPr marL="0" indent="0">
              <a:buNone/>
            </a:pPr>
            <a:r>
              <a:rPr lang="en-US" sz="2800" dirty="0" smtClean="0"/>
              <a:t>JavaScript: number (same as double)</a:t>
            </a:r>
          </a:p>
          <a:p>
            <a:pPr marL="400050" lvl="1" indent="0">
              <a:buNone/>
            </a:pPr>
            <a:r>
              <a:rPr lang="en-US" sz="2400" dirty="0" smtClean="0"/>
              <a:t>Having only one type is a huge improvement.</a:t>
            </a:r>
          </a:p>
          <a:p>
            <a:pPr marL="400050" lvl="1" indent="0">
              <a:buNone/>
            </a:pPr>
            <a:r>
              <a:rPr lang="en-US" sz="2400" dirty="0" smtClean="0"/>
              <a:t>Unfortunately, it is the wrong type.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502397631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z="5400" b="1" dirty="0" smtClean="0">
                <a:latin typeface="Consolas" panose="020B0609020204030204" pitchFamily="49" charset="0"/>
                <a:cs typeface="Consolas" panose="020B0609020204030204" pitchFamily="49" charset="0"/>
              </a:rPr>
              <a:t>0.1 + 0.2 == 0.3</a:t>
            </a:r>
            <a:endParaRPr lang="en-US" sz="5400" b="1" dirty="0">
              <a:latin typeface="Consolas" panose="020B0609020204030204" pitchFamily="49" charset="0"/>
              <a:cs typeface="Consolas" panose="020B0609020204030204" pitchFamily="49" charset="0"/>
            </a:endParaRPr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sz="13800" b="1" dirty="0" smtClean="0">
                <a:latin typeface="Consolas" panose="020B0609020204030204" pitchFamily="49" charset="0"/>
                <a:cs typeface="Consolas" panose="020B0609020204030204" pitchFamily="49" charset="0"/>
              </a:rPr>
              <a:t>false</a:t>
            </a:r>
            <a:endParaRPr lang="en-US" sz="13800" b="1" dirty="0">
              <a:latin typeface="Consolas" panose="020B0609020204030204" pitchFamily="49" charset="0"/>
              <a:cs typeface="Consolas" panose="020B060902020403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44463175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Binary Floating Point</a:t>
            </a:r>
            <a:endParaRPr lang="en-US" dirty="0"/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Made a lot of sense in the 1950s.</a:t>
            </a:r>
          </a:p>
          <a:p>
            <a:r>
              <a:rPr lang="en-US" dirty="0" smtClean="0"/>
              <a:t>Scientific </a:t>
            </a:r>
            <a:r>
              <a:rPr lang="en-US" dirty="0" smtClean="0">
                <a:solidFill>
                  <a:srgbClr val="FF0000"/>
                </a:solidFill>
              </a:rPr>
              <a:t>|</a:t>
            </a:r>
            <a:r>
              <a:rPr lang="en-US" dirty="0" smtClean="0"/>
              <a:t> Business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52697666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685800" y="734786"/>
            <a:ext cx="7772400" cy="5470071"/>
          </a:xfrm>
        </p:spPr>
        <p:txBody>
          <a:bodyPr/>
          <a:lstStyle/>
          <a:p>
            <a:r>
              <a:rPr lang="en-US" dirty="0" smtClean="0"/>
              <a:t>We are not paid to use every feature of the language.</a:t>
            </a:r>
            <a:br>
              <a:rPr lang="en-US" dirty="0" smtClean="0"/>
            </a:br>
            <a:r>
              <a:rPr lang="en-US" dirty="0"/>
              <a:t/>
            </a:r>
            <a:br>
              <a:rPr lang="en-US" dirty="0"/>
            </a:br>
            <a:r>
              <a:rPr lang="en-US" sz="5400" dirty="0" smtClean="0">
                <a:solidFill>
                  <a:schemeClr val="tx1"/>
                </a:solidFill>
              </a:rPr>
              <a:t>We are paid to write programs that work well and are free of error.</a:t>
            </a:r>
            <a:endParaRPr lang="en-US" sz="5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3729312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DEC64</a:t>
            </a:r>
          </a:p>
        </p:txBody>
      </p:sp>
      <p:sp>
        <p:nvSpPr>
          <p:cNvPr id="50182" name="Text Box 6"/>
          <p:cNvSpPr txBox="1">
            <a:spLocks noChangeArrowheads="1"/>
          </p:cNvSpPr>
          <p:nvPr/>
        </p:nvSpPr>
        <p:spPr bwMode="auto">
          <a:xfrm>
            <a:off x="0" y="5380038"/>
            <a:ext cx="9144000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sz="4800" dirty="0">
                <a:solidFill>
                  <a:schemeClr val="bg1"/>
                </a:solidFill>
                <a:latin typeface="Palatino Sans Com" panose="020C0503050509020803" pitchFamily="34" charset="0"/>
              </a:rPr>
              <a:t>Number = </a:t>
            </a:r>
            <a:r>
              <a:rPr lang="en-US" sz="4800" dirty="0" smtClean="0">
                <a:solidFill>
                  <a:schemeClr val="bg1"/>
                </a:solidFill>
                <a:latin typeface="Palatino Sans Com" panose="020C0503050509020803" pitchFamily="34" charset="0"/>
              </a:rPr>
              <a:t>Coefficient </a:t>
            </a:r>
            <a:r>
              <a:rPr lang="en-US" sz="4800" dirty="0">
                <a:solidFill>
                  <a:schemeClr val="bg1"/>
                </a:solidFill>
                <a:latin typeface="Palatino Sans Com" panose="020C0503050509020803" pitchFamily="34" charset="0"/>
              </a:rPr>
              <a:t>* 10</a:t>
            </a:r>
            <a:r>
              <a:rPr lang="en-US" sz="4800" baseline="30000" dirty="0">
                <a:solidFill>
                  <a:schemeClr val="bg1"/>
                </a:solidFill>
                <a:latin typeface="Palatino Sans Com" panose="020C0503050509020803" pitchFamily="34" charset="0"/>
              </a:rPr>
              <a:t>Exponent</a:t>
            </a:r>
          </a:p>
        </p:txBody>
      </p:sp>
      <p:sp>
        <p:nvSpPr>
          <p:cNvPr id="2" name="Rectangle 1"/>
          <p:cNvSpPr/>
          <p:nvPr/>
        </p:nvSpPr>
        <p:spPr bwMode="auto">
          <a:xfrm>
            <a:off x="509799" y="1966365"/>
            <a:ext cx="8132495" cy="1173345"/>
          </a:xfrm>
          <a:prstGeom prst="rect">
            <a:avLst/>
          </a:prstGeom>
          <a:solidFill>
            <a:srgbClr val="45995D"/>
          </a:solidFill>
          <a:ln w="38100" cap="flat" cmpd="sng" algn="ctr">
            <a:solidFill>
              <a:srgbClr val="BBFDBE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cxnSp>
        <p:nvCxnSpPr>
          <p:cNvPr id="4" name="Straight Connector 3"/>
          <p:cNvCxnSpPr/>
          <p:nvPr/>
        </p:nvCxnSpPr>
        <p:spPr bwMode="auto">
          <a:xfrm flipV="1">
            <a:off x="7614606" y="1966365"/>
            <a:ext cx="0" cy="1173346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rgbClr val="BBFDBE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9" name="TextBox 8"/>
          <p:cNvSpPr txBox="1"/>
          <p:nvPr/>
        </p:nvSpPr>
        <p:spPr>
          <a:xfrm>
            <a:off x="1872260" y="2195591"/>
            <a:ext cx="418358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latin typeface="Palatino Sans Com" panose="020C0503050509020803" pitchFamily="34" charset="0"/>
              </a:rPr>
              <a:t>Coefficient</a:t>
            </a:r>
            <a:endParaRPr lang="en-US" sz="4400" dirty="0">
              <a:latin typeface="Palatino Sans Com" panose="020C0503050509020803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844985" y="2168316"/>
            <a:ext cx="418358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Palatino Sans Com" panose="020C0503050509020803" pitchFamily="34" charset="0"/>
              </a:rPr>
              <a:t>Coefficient</a:t>
            </a:r>
            <a:endParaRPr lang="en-US" sz="4400" dirty="0">
              <a:solidFill>
                <a:schemeClr val="bg1"/>
              </a:solidFill>
              <a:latin typeface="Palatino Sans Com" panose="020C0503050509020803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872438" y="3712540"/>
            <a:ext cx="219873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solidFill>
                  <a:schemeClr val="bg1"/>
                </a:solidFill>
                <a:latin typeface="Palatino Sans Com" panose="020C0503050509020803" pitchFamily="34" charset="0"/>
              </a:rPr>
              <a:t>Exponent</a:t>
            </a:r>
            <a:endParaRPr lang="en-US" sz="4400" dirty="0">
              <a:solidFill>
                <a:schemeClr val="bg1"/>
              </a:solidFill>
              <a:latin typeface="Palatino Sans Com" panose="020C0503050509020803" pitchFamily="34" charset="0"/>
            </a:endParaRPr>
          </a:p>
        </p:txBody>
      </p:sp>
      <p:cxnSp>
        <p:nvCxnSpPr>
          <p:cNvPr id="13" name="Straight Connector 12"/>
          <p:cNvCxnSpPr/>
          <p:nvPr/>
        </p:nvCxnSpPr>
        <p:spPr bwMode="auto">
          <a:xfrm flipV="1">
            <a:off x="8131146" y="2596193"/>
            <a:ext cx="0" cy="1173346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rgbClr val="BBFDBE"/>
            </a:solidFill>
            <a:prstDash val="sysDot"/>
            <a:round/>
            <a:headEnd type="none" w="med" len="med"/>
            <a:tailEnd type="oval" w="med" len="med"/>
          </a:ln>
          <a:effectLst/>
        </p:spPr>
      </p:cxnSp>
    </p:spTree>
    <p:extLst>
      <p:ext uri="{BB962C8B-B14F-4D97-AF65-F5344CB8AC3E}">
        <p14:creationId xmlns:p14="http://schemas.microsoft.com/office/powerpoint/2010/main" val="3608025771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6600" b="1" dirty="0">
                <a:latin typeface="Consolas" panose="020B0609020204030204" pitchFamily="49" charset="0"/>
                <a:cs typeface="Consolas" panose="020B0609020204030204" pitchFamily="49" charset="0"/>
              </a:rPr>
              <a:t>dec64.com</a:t>
            </a:r>
            <a:endParaRPr lang="en-US" sz="6600" dirty="0">
              <a:latin typeface="Consolas" panose="020B0609020204030204" pitchFamily="49" charset="0"/>
              <a:cs typeface="Consolas" panose="020B0609020204030204" pitchFamily="49" charset="0"/>
            </a:endParaRPr>
          </a:p>
        </p:txBody>
      </p:sp>
      <p:sp>
        <p:nvSpPr>
          <p:cNvPr id="50182" name="Text Box 6"/>
          <p:cNvSpPr txBox="1">
            <a:spLocks noChangeArrowheads="1"/>
          </p:cNvSpPr>
          <p:nvPr/>
        </p:nvSpPr>
        <p:spPr bwMode="auto">
          <a:xfrm>
            <a:off x="0" y="5380038"/>
            <a:ext cx="914400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sz="2800" b="1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https://github.com/douglascrockford/DEC64</a:t>
            </a:r>
            <a:r>
              <a:rPr lang="en-US" sz="2800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/</a:t>
            </a:r>
          </a:p>
        </p:txBody>
      </p:sp>
      <p:sp>
        <p:nvSpPr>
          <p:cNvPr id="2" name="Rectangle 1"/>
          <p:cNvSpPr/>
          <p:nvPr/>
        </p:nvSpPr>
        <p:spPr bwMode="auto">
          <a:xfrm>
            <a:off x="509799" y="1966365"/>
            <a:ext cx="8132495" cy="1173345"/>
          </a:xfrm>
          <a:prstGeom prst="rect">
            <a:avLst/>
          </a:prstGeom>
          <a:solidFill>
            <a:srgbClr val="45995D"/>
          </a:solidFill>
          <a:ln w="38100" cap="flat" cmpd="sng" algn="ctr">
            <a:solidFill>
              <a:srgbClr val="BBFDBE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cxnSp>
        <p:nvCxnSpPr>
          <p:cNvPr id="4" name="Straight Connector 3"/>
          <p:cNvCxnSpPr/>
          <p:nvPr/>
        </p:nvCxnSpPr>
        <p:spPr bwMode="auto">
          <a:xfrm flipV="1">
            <a:off x="7614606" y="1966365"/>
            <a:ext cx="0" cy="1173346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rgbClr val="BBFDBE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9" name="TextBox 8"/>
          <p:cNvSpPr txBox="1"/>
          <p:nvPr/>
        </p:nvSpPr>
        <p:spPr>
          <a:xfrm>
            <a:off x="1872260" y="2195591"/>
            <a:ext cx="418358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latin typeface="Palatino Sans Com" panose="020C0503050509020803" pitchFamily="34" charset="0"/>
              </a:rPr>
              <a:t>Coefficient</a:t>
            </a:r>
            <a:endParaRPr lang="en-US" sz="4400" dirty="0">
              <a:latin typeface="Palatino Sans Com" panose="020C0503050509020803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844985" y="2168316"/>
            <a:ext cx="418358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Palatino Sans Com" panose="020C0503050509020803" pitchFamily="34" charset="0"/>
              </a:rPr>
              <a:t>Coefficient</a:t>
            </a:r>
            <a:endParaRPr lang="en-US" sz="4400" dirty="0">
              <a:solidFill>
                <a:schemeClr val="bg1"/>
              </a:solidFill>
              <a:latin typeface="Palatino Sans Com" panose="020C0503050509020803" pitchFamily="34" charset="0"/>
            </a:endParaRPr>
          </a:p>
        </p:txBody>
      </p:sp>
      <p:cxnSp>
        <p:nvCxnSpPr>
          <p:cNvPr id="13" name="Straight Connector 12"/>
          <p:cNvCxnSpPr/>
          <p:nvPr/>
        </p:nvCxnSpPr>
        <p:spPr bwMode="auto">
          <a:xfrm flipV="1">
            <a:off x="8131146" y="2596193"/>
            <a:ext cx="0" cy="1173346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rgbClr val="BBFDBE"/>
            </a:solidFill>
            <a:prstDash val="sysDot"/>
            <a:round/>
            <a:headEnd type="none" w="med" len="med"/>
            <a:tailEnd type="oval" w="med" len="med"/>
          </a:ln>
          <a:effectLst/>
        </p:spPr>
      </p:cxnSp>
      <p:sp>
        <p:nvSpPr>
          <p:cNvPr id="10" name="TextBox 9"/>
          <p:cNvSpPr txBox="1"/>
          <p:nvPr/>
        </p:nvSpPr>
        <p:spPr>
          <a:xfrm>
            <a:off x="6872438" y="3712540"/>
            <a:ext cx="219873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solidFill>
                  <a:schemeClr val="bg1"/>
                </a:solidFill>
                <a:latin typeface="Palatino Sans Com" panose="020C0503050509020803" pitchFamily="34" charset="0"/>
              </a:rPr>
              <a:t>Exponent</a:t>
            </a:r>
            <a:endParaRPr lang="en-US" sz="4400" dirty="0">
              <a:solidFill>
                <a:schemeClr val="bg1"/>
              </a:solidFill>
              <a:latin typeface="Palatino Sans Com" panose="020C05030505090208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73569287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The JSON Data Interchange Format</a:t>
            </a:r>
          </a:p>
        </p:txBody>
      </p:sp>
      <p:pic>
        <p:nvPicPr>
          <p:cNvPr id="71683" name="Picture 3" descr="json160"/>
          <p:cNvPicPr>
            <a:picLocks noGrp="1" noChangeAspect="1" noChangeArrowheads="1"/>
          </p:cNvPicPr>
          <p:nvPr>
            <p:ph type="subTitle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3695700" y="3886200"/>
            <a:ext cx="1752600" cy="1752600"/>
          </a:xfrm>
          <a:noFill/>
        </p:spPr>
      </p:pic>
    </p:spTree>
    <p:extLst>
      <p:ext uri="{BB962C8B-B14F-4D97-AF65-F5344CB8AC3E}">
        <p14:creationId xmlns:p14="http://schemas.microsoft.com/office/powerpoint/2010/main" val="272426019"/>
      </p:ext>
    </p:extLst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99CCFF"/>
                </a:solidFill>
              </a:rPr>
              <a:t>JSON</a:t>
            </a:r>
            <a:r>
              <a:rPr lang="en-US" dirty="0" smtClean="0"/>
              <a:t>,</a:t>
            </a:r>
            <a:r>
              <a:rPr lang="en-US" dirty="0" smtClean="0">
                <a:solidFill>
                  <a:srgbClr val="FF0000"/>
                </a:solidFill>
              </a:rPr>
              <a:t>XML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4" name="Rectangle 3"/>
          <p:cNvSpPr/>
          <p:nvPr/>
        </p:nvSpPr>
        <p:spPr bwMode="auto">
          <a:xfrm>
            <a:off x="8456624" y="4382814"/>
            <a:ext cx="628049" cy="258555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6049944"/>
              </p:ext>
            </p:extLst>
          </p:nvPr>
        </p:nvGraphicFramePr>
        <p:xfrm>
          <a:off x="12521" y="1729274"/>
          <a:ext cx="9102006" cy="338390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46" name="Image" r:id="rId3" imgW="16736400" imgH="6221880" progId="Photoshop.Image.11">
                  <p:embed/>
                </p:oleObj>
              </mc:Choice>
              <mc:Fallback>
                <p:oleObj name="Image" r:id="rId3" imgW="16736400" imgH="6221880" progId="Photoshop.Image.1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2521" y="1729274"/>
                        <a:ext cx="9102006" cy="338390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Rectangle 6"/>
          <p:cNvSpPr/>
          <p:nvPr/>
        </p:nvSpPr>
        <p:spPr bwMode="auto">
          <a:xfrm>
            <a:off x="8546306" y="4335066"/>
            <a:ext cx="486966" cy="19050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69351773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99CCFF"/>
                </a:solidFill>
              </a:rPr>
              <a:t>JSON</a:t>
            </a:r>
            <a:r>
              <a:rPr lang="en-US" dirty="0" smtClean="0"/>
              <a:t>,</a:t>
            </a:r>
            <a:r>
              <a:rPr lang="en-US" dirty="0" smtClean="0">
                <a:solidFill>
                  <a:srgbClr val="FF0000"/>
                </a:solidFill>
              </a:rPr>
              <a:t>XML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4" name="Rectangle 3"/>
          <p:cNvSpPr/>
          <p:nvPr/>
        </p:nvSpPr>
        <p:spPr bwMode="auto">
          <a:xfrm>
            <a:off x="8456624" y="4382814"/>
            <a:ext cx="628049" cy="258555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6049944"/>
              </p:ext>
            </p:extLst>
          </p:nvPr>
        </p:nvGraphicFramePr>
        <p:xfrm>
          <a:off x="12521" y="1729274"/>
          <a:ext cx="9102006" cy="338390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3" name="Image" r:id="rId3" imgW="16736400" imgH="6221880" progId="Photoshop.Image.11">
                  <p:embed/>
                </p:oleObj>
              </mc:Choice>
              <mc:Fallback>
                <p:oleObj name="Image" r:id="rId3" imgW="16736400" imgH="6221880" progId="Photoshop.Image.1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2521" y="1729274"/>
                        <a:ext cx="9102006" cy="338390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172761872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Advice to data format </a:t>
            </a:r>
            <a:br>
              <a:rPr lang="en-US" dirty="0" smtClean="0"/>
            </a:br>
            <a:r>
              <a:rPr lang="en-US" dirty="0" smtClean="0"/>
              <a:t>standard designers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247900"/>
            <a:ext cx="8229600" cy="4457700"/>
          </a:xfrm>
        </p:spPr>
        <p:txBody>
          <a:bodyPr/>
          <a:lstStyle/>
          <a:p>
            <a:r>
              <a:rPr lang="en-US" dirty="0" smtClean="0"/>
              <a:t>Don’t break JSON.</a:t>
            </a:r>
          </a:p>
          <a:p>
            <a:r>
              <a:rPr lang="en-US" dirty="0" smtClean="0"/>
              <a:t>Make it signiﬁcantly better.</a:t>
            </a:r>
          </a:p>
          <a:p>
            <a:r>
              <a:rPr lang="en-US" dirty="0" smtClean="0"/>
              <a:t>Get a better name.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97428920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JSON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62374" y="1600200"/>
            <a:ext cx="4924423" cy="5105400"/>
          </a:xfrm>
        </p:spPr>
        <p:txBody>
          <a:bodyPr/>
          <a:lstStyle/>
          <a:p>
            <a:pPr marL="0" indent="0">
              <a:buNone/>
            </a:pPr>
            <a:r>
              <a:rPr lang="en-US" dirty="0" smtClean="0"/>
              <a:t>Java-</a:t>
            </a:r>
          </a:p>
          <a:p>
            <a:pPr marL="0" indent="0">
              <a:buNone/>
            </a:pPr>
            <a:r>
              <a:rPr lang="en-US" dirty="0" smtClean="0"/>
              <a:t>Script</a:t>
            </a:r>
          </a:p>
          <a:p>
            <a:pPr marL="0" indent="0">
              <a:buNone/>
            </a:pPr>
            <a:r>
              <a:rPr lang="en-US" dirty="0" smtClean="0"/>
              <a:t>Object</a:t>
            </a:r>
          </a:p>
          <a:p>
            <a:pPr marL="0" indent="0">
              <a:buNone/>
            </a:pPr>
            <a:r>
              <a:rPr lang="en-US" dirty="0" smtClean="0"/>
              <a:t>Notation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30332798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Responsibility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45179" y="1600200"/>
            <a:ext cx="6441620" cy="5105400"/>
          </a:xfrm>
        </p:spPr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en-US" dirty="0" smtClean="0"/>
              <a:t>The People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The Team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Management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27597056"/>
      </p:ext>
    </p:extLst>
  </p:cSld>
  <p:clrMapOvr>
    <a:masterClrMapping/>
  </p:clrMapOvr>
  <p:transition spd="slow"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en-US" sz="6000" dirty="0"/>
              <a:t>And </a:t>
            </a:r>
            <a:r>
              <a:rPr lang="en-US" sz="6000" dirty="0" smtClean="0"/>
              <a:t>ﬁnally</a:t>
            </a:r>
            <a:r>
              <a:rPr lang="en-US" sz="6000" dirty="0"/>
              <a:t>, </a:t>
            </a:r>
            <a:br>
              <a:rPr lang="en-US" sz="6000" dirty="0"/>
            </a:br>
            <a:r>
              <a:rPr lang="en-US" sz="6000" dirty="0"/>
              <a:t>one piece of </a:t>
            </a:r>
            <a:r>
              <a:rPr lang="en-US" sz="6000" dirty="0" smtClean="0"/>
              <a:t>advice:</a:t>
            </a:r>
          </a:p>
          <a:p>
            <a:pPr marL="0" indent="0" algn="ctr">
              <a:buNone/>
            </a:pPr>
            <a:r>
              <a:rPr lang="en-US" sz="6000" dirty="0" smtClean="0"/>
              <a:t>Don’t </a:t>
            </a:r>
            <a:r>
              <a:rPr lang="en-US" sz="6000" dirty="0"/>
              <a:t>make bugs.</a:t>
            </a:r>
          </a:p>
        </p:txBody>
      </p:sp>
    </p:spTree>
    <p:extLst>
      <p:ext uri="{BB962C8B-B14F-4D97-AF65-F5344CB8AC3E}">
        <p14:creationId xmlns:p14="http://schemas.microsoft.com/office/powerpoint/2010/main" val="1187679778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2898710" y="2130425"/>
            <a:ext cx="3694923" cy="1470025"/>
          </a:xfrm>
        </p:spPr>
        <p:txBody>
          <a:bodyPr/>
          <a:lstStyle/>
          <a:p>
            <a:r>
              <a:rPr lang="en-US" dirty="0" smtClean="0"/>
              <a:t>Thank you and good night.</a:t>
            </a:r>
            <a:endParaRPr lang="en-US" dirty="0"/>
          </a:p>
        </p:txBody>
      </p:sp>
      <p:pic>
        <p:nvPicPr>
          <p:cNvPr id="3" name="Picture 2" descr="C:\Users\crock\Pictures\crock\mouseketee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80135" y="-1"/>
            <a:ext cx="6997065" cy="6871095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685800" y="734786"/>
            <a:ext cx="7772400" cy="5470071"/>
          </a:xfrm>
        </p:spPr>
        <p:txBody>
          <a:bodyPr/>
          <a:lstStyle/>
          <a:p>
            <a:r>
              <a:rPr lang="en-US" dirty="0" smtClean="0"/>
              <a:t>We are not paid to use every feature of the language.</a:t>
            </a:r>
            <a:br>
              <a:rPr lang="en-US" dirty="0" smtClean="0"/>
            </a:br>
            <a:r>
              <a:rPr lang="en-US" dirty="0"/>
              <a:t/>
            </a:r>
            <a:br>
              <a:rPr lang="en-US" dirty="0"/>
            </a:br>
            <a:r>
              <a:rPr lang="en-US" sz="5400" dirty="0" smtClean="0"/>
              <a:t>We are paid to write programs that work well and are free of error.</a:t>
            </a:r>
            <a:endParaRPr lang="en-US" sz="5400" dirty="0"/>
          </a:p>
        </p:txBody>
      </p:sp>
    </p:spTree>
    <p:extLst>
      <p:ext uri="{BB962C8B-B14F-4D97-AF65-F5344CB8AC3E}">
        <p14:creationId xmlns:p14="http://schemas.microsoft.com/office/powerpoint/2010/main" val="861544598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A good programming language should teach you.</a:t>
            </a:r>
            <a:endParaRPr lang="en-US" dirty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85667323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Cheltenhm BdHd BT"/>
        <a:ea typeface=""/>
        <a:cs typeface=""/>
      </a:majorFont>
      <a:minorFont>
        <a:latin typeface="Cheltenhm BdHd B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35001</TotalTime>
  <Words>1364</Words>
  <Application>Microsoft Office PowerPoint</Application>
  <PresentationFormat>On-screen Show (4:3)</PresentationFormat>
  <Paragraphs>333</Paragraphs>
  <Slides>79</Slides>
  <Notes>1</Notes>
  <HiddenSlides>0</HiddenSlides>
  <MMClips>0</MMClips>
  <ScaleCrop>false</ScaleCrop>
  <HeadingPairs>
    <vt:vector size="8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79</vt:i4>
      </vt:variant>
    </vt:vector>
  </HeadingPairs>
  <TitlesOfParts>
    <vt:vector size="89" baseType="lpstr">
      <vt:lpstr>Consolas</vt:lpstr>
      <vt:lpstr>Cheltenhm BdItHd BT</vt:lpstr>
      <vt:lpstr>Palatino Sans Com</vt:lpstr>
      <vt:lpstr>Arial</vt:lpstr>
      <vt:lpstr>Palatino Linotype</vt:lpstr>
      <vt:lpstr>Patua One</vt:lpstr>
      <vt:lpstr>Courier New</vt:lpstr>
      <vt:lpstr>Cheltenhm BdHd BT</vt:lpstr>
      <vt:lpstr>Default Design</vt:lpstr>
      <vt:lpstr>Image</vt:lpstr>
      <vt:lpstr>The  Better  Parts </vt:lpstr>
      <vt:lpstr>Antoine de Saint-Exupéry</vt:lpstr>
      <vt:lpstr>PowerPoint Presentation</vt:lpstr>
      <vt:lpstr>Il semble que la perfection soit atteinte  non quand il n’y a plus rien à ajouter,  mais quand il n’y a plus rien à retrancher.   Antoine de Saint-Exupéry  Terre des Hommes, 1939</vt:lpstr>
      <vt:lpstr>Good Parts</vt:lpstr>
      <vt:lpstr>If a feature is sometimes useful and sometimes dangerous  and if there is a better option then   always use the better option.</vt:lpstr>
      <vt:lpstr>We are not paid to use every feature of the language.  We are paid to write programs that work well and are free of error.</vt:lpstr>
      <vt:lpstr>We are not paid to use every feature of the language.  We are paid to write programs that work well and are free of error.</vt:lpstr>
      <vt:lpstr>A good programming language should teach you.</vt:lpstr>
      <vt:lpstr>   I made every mistake with JavaScript you could make.</vt:lpstr>
      <vt:lpstr>PowerPoint Presentation</vt:lpstr>
      <vt:lpstr>PowerPoint Presentation</vt:lpstr>
      <vt:lpstr>Arguments against good parts</vt:lpstr>
      <vt:lpstr>Foot Guns</vt:lpstr>
      <vt:lpstr>The purpose of a programming language is to aid programmers in producing error-free programs.</vt:lpstr>
      <vt:lpstr>PowerPoint Presentation</vt:lpstr>
      <vt:lpstr>It is not only possible to write good programs in JavaScript,  it is necessary.</vt:lpstr>
      <vt:lpstr>Java &lt;&gt; JavaScript</vt:lpstr>
      <vt:lpstr>Java &lt;&gt; JavaScript</vt:lpstr>
      <vt:lpstr>Java &lt;&gt; JavaScript</vt:lpstr>
      <vt:lpstr>Java &lt;&gt; JavaScript</vt:lpstr>
      <vt:lpstr>PowerPoint Presentation</vt:lpstr>
      <vt:lpstr>PowerPoint Presentation</vt:lpstr>
      <vt:lpstr>PowerPoint Presentation</vt:lpstr>
      <vt:lpstr>The fantasy of infallibility.  The futility of faultlessness.</vt:lpstr>
      <vt:lpstr>Danger Driven Development</vt:lpstr>
      <vt:lpstr>;</vt:lpstr>
      <vt:lpstr>Scheduling</vt:lpstr>
      <vt:lpstr>New Good Parts in ES6</vt:lpstr>
      <vt:lpstr>New Good Parts in ES6</vt:lpstr>
      <vt:lpstr>New Good Parts in ES6</vt:lpstr>
      <vt:lpstr>New Good Parts in ES6</vt:lpstr>
      <vt:lpstr>New Good Parts in ES6</vt:lpstr>
      <vt:lpstr>New Good Parts in ES6</vt:lpstr>
      <vt:lpstr>New Good Parts in ES6</vt:lpstr>
      <vt:lpstr>PowerPoint Presentation</vt:lpstr>
      <vt:lpstr>PowerPoint Presentation</vt:lpstr>
      <vt:lpstr>(name) =&gt; {id: name} </vt:lpstr>
      <vt:lpstr>class</vt:lpstr>
      <vt:lpstr>Good Parts Reconsidered</vt:lpstr>
      <vt:lpstr>Good Parts Reconsidered</vt:lpstr>
      <vt:lpstr>Good Parts Reconsidered</vt:lpstr>
      <vt:lpstr>Good Parts Reconsidered</vt:lpstr>
      <vt:lpstr>Good Parts Reconsidered</vt:lpstr>
      <vt:lpstr>Loops Reconsidered</vt:lpstr>
      <vt:lpstr>PowerPoint Presentation</vt:lpstr>
      <vt:lpstr>The Next Language</vt:lpstr>
      <vt:lpstr>Programmers are as  emotional and irrational  as normal people.</vt:lpstr>
      <vt:lpstr>It took a generation to agree that high level languages were a good idea.  It took a generation to agree that goto  was a bad idea.  It took a generation to agree that objects were a good idea.  It took two generations to agree that lambdas were a good idea.</vt:lpstr>
      <vt:lpstr>Systems languages</vt:lpstr>
      <vt:lpstr>Classical Inheritance</vt:lpstr>
      <vt:lpstr>Classiﬁcation Taxonomy</vt:lpstr>
      <vt:lpstr>Prototypal Inheritance</vt:lpstr>
      <vt:lpstr>Prototypal Inheritance</vt:lpstr>
      <vt:lpstr>Block Scope</vt:lpstr>
      <vt:lpstr>Function Scope</vt:lpstr>
      <vt:lpstr>Function Scope</vt:lpstr>
      <vt:lpstr>Closure</vt:lpstr>
      <vt:lpstr>Inner survives the outer</vt:lpstr>
      <vt:lpstr>PowerPoint Presentation</vt:lpstr>
      <vt:lpstr>PowerPoint Presentation</vt:lpstr>
      <vt:lpstr>PowerPoint Presentation</vt:lpstr>
      <vt:lpstr>PowerPoint Presentation</vt:lpstr>
      <vt:lpstr>A Bug Story</vt:lpstr>
      <vt:lpstr>int</vt:lpstr>
      <vt:lpstr>Number types</vt:lpstr>
      <vt:lpstr>Number types</vt:lpstr>
      <vt:lpstr>0.1 + 0.2 == 0.3</vt:lpstr>
      <vt:lpstr>Binary Floating Point</vt:lpstr>
      <vt:lpstr>DEC64</vt:lpstr>
      <vt:lpstr>dec64.com</vt:lpstr>
      <vt:lpstr>The JSON Data Interchange Format</vt:lpstr>
      <vt:lpstr>JSON,XML</vt:lpstr>
      <vt:lpstr>JSON,XML</vt:lpstr>
      <vt:lpstr>Advice to data format  standard designers</vt:lpstr>
      <vt:lpstr>JSON</vt:lpstr>
      <vt:lpstr>Responsibility</vt:lpstr>
      <vt:lpstr>PowerPoint Presentation</vt:lpstr>
      <vt:lpstr>Thank you and good night.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World's Most Misunderstood Programming Language</dc:title>
  <dc:creator>Douglas Crockford</dc:creator>
  <cp:lastModifiedBy>Douglas Crockford</cp:lastModifiedBy>
  <cp:revision>1017</cp:revision>
  <dcterms:created xsi:type="dcterms:W3CDTF">2005-10-05T17:31:40Z</dcterms:created>
  <dcterms:modified xsi:type="dcterms:W3CDTF">2015-10-02T16:28:37Z</dcterms:modified>
</cp:coreProperties>
</file>